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6" r:id="rId2"/>
    <p:sldMasterId id="2147483692" r:id="rId3"/>
  </p:sldMasterIdLst>
  <p:notesMasterIdLst>
    <p:notesMasterId r:id="rId19"/>
  </p:notesMasterIdLst>
  <p:handoutMasterIdLst>
    <p:handoutMasterId r:id="rId20"/>
  </p:handoutMasterIdLst>
  <p:sldIdLst>
    <p:sldId id="287" r:id="rId4"/>
    <p:sldId id="295" r:id="rId5"/>
    <p:sldId id="301" r:id="rId6"/>
    <p:sldId id="300" r:id="rId7"/>
    <p:sldId id="302" r:id="rId8"/>
    <p:sldId id="296" r:id="rId9"/>
    <p:sldId id="298" r:id="rId10"/>
    <p:sldId id="299" r:id="rId11"/>
    <p:sldId id="294" r:id="rId12"/>
    <p:sldId id="267" r:id="rId13"/>
    <p:sldId id="291" r:id="rId14"/>
    <p:sldId id="303" r:id="rId15"/>
    <p:sldId id="304" r:id="rId16"/>
    <p:sldId id="290" r:id="rId17"/>
    <p:sldId id="293" r:id="rId18"/>
  </p:sldIdLst>
  <p:sldSz cx="9906000" cy="6858000" type="A4"/>
  <p:notesSz cx="6797675" cy="9926638"/>
  <p:defaultTextStyle>
    <a:defPPr>
      <a:defRPr lang="de-DE"/>
    </a:defPPr>
    <a:lvl1pPr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browse/>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B9ED2"/>
    <a:srgbClr val="C4DB1E"/>
    <a:srgbClr val="67BEFF"/>
    <a:srgbClr val="2121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58" autoAdjust="0"/>
    <p:restoredTop sz="92264" autoAdjust="0"/>
  </p:normalViewPr>
  <p:slideViewPr>
    <p:cSldViewPr snapToObjects="1">
      <p:cViewPr varScale="1">
        <p:scale>
          <a:sx n="105" d="100"/>
          <a:sy n="105" d="100"/>
        </p:scale>
        <p:origin x="1218" y="102"/>
      </p:cViewPr>
      <p:guideLst>
        <p:guide orient="horz" pos="2160"/>
        <p:guide pos="312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de-DE"/>
          </a:p>
        </p:txBody>
      </p:sp>
      <p:sp>
        <p:nvSpPr>
          <p:cNvPr id="20483"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E9833519-00FC-4FDB-9B43-4E4B77F5866F}" type="datetime1">
              <a:rPr lang="de-DE"/>
              <a:pPr>
                <a:defRPr/>
              </a:pPr>
              <a:t>30.11.2016</a:t>
            </a:fld>
            <a:endParaRPr lang="de-DE"/>
          </a:p>
        </p:txBody>
      </p:sp>
      <p:sp>
        <p:nvSpPr>
          <p:cNvPr id="20484"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de-DE"/>
          </a:p>
        </p:txBody>
      </p:sp>
      <p:sp>
        <p:nvSpPr>
          <p:cNvPr id="20485"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FCCBEC35-E19D-4B70-AC54-E401B601B0AD}" type="slidenum">
              <a:rPr lang="de-DE"/>
              <a:pPr>
                <a:defRPr/>
              </a:pPr>
              <a:t>‹Nr.›</a:t>
            </a:fld>
            <a:endParaRPr lang="de-DE"/>
          </a:p>
        </p:txBody>
      </p:sp>
    </p:spTree>
    <p:extLst>
      <p:ext uri="{BB962C8B-B14F-4D97-AF65-F5344CB8AC3E}">
        <p14:creationId xmlns:p14="http://schemas.microsoft.com/office/powerpoint/2010/main" val="10309270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de-DE"/>
          </a:p>
        </p:txBody>
      </p:sp>
      <p:sp>
        <p:nvSpPr>
          <p:cNvPr id="3" name="Datumsplatzhalter 2"/>
          <p:cNvSpPr>
            <a:spLocks noGrp="1"/>
          </p:cNvSpPr>
          <p:nvPr>
            <p:ph type="dt"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74B66F6E-77C3-4670-866C-3A5737A2B554}" type="datetime1">
              <a:rPr lang="de-DE"/>
              <a:pPr>
                <a:defRPr/>
              </a:pPr>
              <a:t>30.11.2016</a:t>
            </a:fld>
            <a:endParaRPr lang="de-DE"/>
          </a:p>
        </p:txBody>
      </p:sp>
      <p:sp>
        <p:nvSpPr>
          <p:cNvPr id="4" name="Folienbildplatzhalter 3"/>
          <p:cNvSpPr>
            <a:spLocks noGrp="1" noRot="1" noChangeAspect="1"/>
          </p:cNvSpPr>
          <p:nvPr>
            <p:ph type="sldImg" idx="2"/>
          </p:nvPr>
        </p:nvSpPr>
        <p:spPr>
          <a:xfrm>
            <a:off x="711200" y="744538"/>
            <a:ext cx="5375275" cy="3722687"/>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de-DE" noProof="0" smtClean="0"/>
          </a:p>
        </p:txBody>
      </p:sp>
      <p:sp>
        <p:nvSpPr>
          <p:cNvPr id="5" name="Notizenplatzhalter 4"/>
          <p:cNvSpPr>
            <a:spLocks noGrp="1"/>
          </p:cNvSpPr>
          <p:nvPr>
            <p:ph type="body" sz="quarter" idx="3"/>
          </p:nvPr>
        </p:nvSpPr>
        <p:spPr>
          <a:xfrm>
            <a:off x="679450" y="4714875"/>
            <a:ext cx="5438775" cy="4467225"/>
          </a:xfrm>
          <a:prstGeom prst="rect">
            <a:avLst/>
          </a:prstGeom>
        </p:spPr>
        <p:txBody>
          <a:bodyPr vert="horz" wrap="square" lIns="91440" tIns="45720" rIns="91440" bIns="45720" numCol="1" anchor="t" anchorCtr="0" compatLnSpc="1">
            <a:prstTxWarp prst="textNoShape">
              <a:avLst/>
            </a:prstTxWarp>
            <a:normAutofit/>
          </a:bodyPr>
          <a:lstStyle/>
          <a:p>
            <a:pPr lvl="0"/>
            <a:r>
              <a:rPr lang="de-DE" noProof="0" smtClean="0"/>
              <a:t>Mastertextformat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6" name="Fußzeilenplatzhalter 5"/>
          <p:cNvSpPr>
            <a:spLocks noGrp="1"/>
          </p:cNvSpPr>
          <p:nvPr>
            <p:ph type="ftr" sz="quarter" idx="4"/>
          </p:nvPr>
        </p:nvSpPr>
        <p:spPr>
          <a:xfrm>
            <a:off x="0" y="9428163"/>
            <a:ext cx="2946400" cy="4968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de-DE"/>
          </a:p>
        </p:txBody>
      </p:sp>
      <p:sp>
        <p:nvSpPr>
          <p:cNvPr id="7" name="Foliennummernplatzhalter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41220943-E6C7-466E-9DB7-EDAECE86BAE5}" type="slidenum">
              <a:rPr lang="de-DE"/>
              <a:pPr>
                <a:defRPr/>
              </a:pPr>
              <a:t>‹Nr.›</a:t>
            </a:fld>
            <a:endParaRPr lang="de-DE"/>
          </a:p>
        </p:txBody>
      </p:sp>
    </p:spTree>
    <p:extLst>
      <p:ext uri="{BB962C8B-B14F-4D97-AF65-F5344CB8AC3E}">
        <p14:creationId xmlns:p14="http://schemas.microsoft.com/office/powerpoint/2010/main" val="119227591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ＭＳ Ｐゴシック" pitchFamily="-112"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2"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Geneva" pitchFamily="-112" charset="-128"/>
        <a:cs typeface="Geneva" pitchFamily="-112" charset="-128"/>
      </a:defRPr>
    </a:lvl3pPr>
    <a:lvl4pPr marL="1371600" algn="l" defTabSz="457200" rtl="0" eaLnBrk="0" fontAlgn="base" hangingPunct="0">
      <a:spcBef>
        <a:spcPct val="30000"/>
      </a:spcBef>
      <a:spcAft>
        <a:spcPct val="0"/>
      </a:spcAft>
      <a:defRPr sz="1200" kern="1200">
        <a:solidFill>
          <a:schemeClr val="tx1"/>
        </a:solidFill>
        <a:latin typeface="+mn-lt"/>
        <a:ea typeface="Geneva" pitchFamily="-112" charset="-128"/>
        <a:cs typeface="Geneva"/>
      </a:defRPr>
    </a:lvl4pPr>
    <a:lvl5pPr marL="1828800" algn="l" defTabSz="457200" rtl="0" eaLnBrk="0" fontAlgn="base" hangingPunct="0">
      <a:spcBef>
        <a:spcPct val="30000"/>
      </a:spcBef>
      <a:spcAft>
        <a:spcPct val="0"/>
      </a:spcAft>
      <a:defRPr sz="1200" kern="1200">
        <a:solidFill>
          <a:schemeClr val="tx1"/>
        </a:solidFill>
        <a:latin typeface="+mn-lt"/>
        <a:ea typeface="Geneva" pitchFamily="-112" charset="-128"/>
        <a:cs typeface="Geneva"/>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Geneva"/>
                <a:cs typeface="Geneva"/>
              </a:defRPr>
            </a:lvl3pPr>
            <a:lvl4pPr marL="1600200" indent="-228600">
              <a:spcBef>
                <a:spcPct val="30000"/>
              </a:spcBef>
              <a:defRPr sz="1200">
                <a:solidFill>
                  <a:schemeClr val="tx1"/>
                </a:solidFill>
                <a:latin typeface="Calibri" panose="020F0502020204030204" pitchFamily="34" charset="0"/>
                <a:ea typeface="Geneva"/>
                <a:cs typeface="Geneva"/>
              </a:defRPr>
            </a:lvl4pPr>
            <a:lvl5pPr marL="2057400" indent="-228600">
              <a:spcBef>
                <a:spcPct val="30000"/>
              </a:spcBef>
              <a:defRPr sz="1200">
                <a:solidFill>
                  <a:schemeClr val="tx1"/>
                </a:solidFill>
                <a:latin typeface="Calibri" panose="020F0502020204030204" pitchFamily="34" charset="0"/>
                <a:ea typeface="Geneva"/>
                <a:cs typeface="Geneva"/>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Geneva"/>
                <a:cs typeface="Geneva"/>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Geneva"/>
                <a:cs typeface="Geneva"/>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Geneva"/>
                <a:cs typeface="Geneva"/>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Geneva"/>
                <a:cs typeface="Geneva"/>
              </a:defRPr>
            </a:lvl9pPr>
          </a:lstStyle>
          <a:p>
            <a:pPr>
              <a:spcBef>
                <a:spcPct val="0"/>
              </a:spcBef>
            </a:pPr>
            <a:fld id="{BC20C2E3-8B9F-4708-AF67-BC9E328C2673}" type="slidenum">
              <a:rPr lang="de-DE" altLang="de-DE" smtClean="0">
                <a:solidFill>
                  <a:srgbClr val="000000"/>
                </a:solidFill>
                <a:latin typeface="Arial" panose="020B0604020202020204" pitchFamily="34" charset="0"/>
              </a:rPr>
              <a:pPr>
                <a:spcBef>
                  <a:spcPct val="0"/>
                </a:spcBef>
              </a:pPr>
              <a:t>1</a:t>
            </a:fld>
            <a:endParaRPr lang="de-DE" altLang="de-DE" smtClean="0">
              <a:solidFill>
                <a:srgbClr val="000000"/>
              </a:solidFill>
              <a:latin typeface="Arial" panose="020B0604020202020204" pitchFamily="34" charset="0"/>
            </a:endParaRPr>
          </a:p>
        </p:txBody>
      </p:sp>
      <p:sp>
        <p:nvSpPr>
          <p:cNvPr id="45059" name="Rectangle 1026"/>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1027"/>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de-DE" altLang="de-DE"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410526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47500" lnSpcReduction="20000"/>
          </a:bodyPr>
          <a:lstStyle/>
          <a:p>
            <a:r>
              <a:rPr lang="de-DE" altLang="de-DE" dirty="0" smtClean="0">
                <a:latin typeface="Arial Narrow" panose="020B0606020202030204" pitchFamily="34" charset="0"/>
                <a:ea typeface="ＭＳ Ｐゴシック" panose="020B0600070205080204" pitchFamily="34" charset="-128"/>
              </a:rPr>
              <a:t>Pastorale Einführung: </a:t>
            </a:r>
          </a:p>
          <a:p>
            <a:pPr marL="171450" indent="-171450">
              <a:buFont typeface="Arial" panose="020B0604020202020204" pitchFamily="34" charset="0"/>
              <a:buChar char="•"/>
            </a:pPr>
            <a:r>
              <a:rPr lang="de-DE" altLang="de-DE" dirty="0" smtClean="0">
                <a:latin typeface="Arial Narrow" panose="020B0606020202030204" pitchFamily="34" charset="0"/>
                <a:ea typeface="ＭＳ Ｐゴシック" panose="020B0600070205080204" pitchFamily="34" charset="-128"/>
              </a:rPr>
              <a:t>In der PE wird zunächst der Anlass und die Bedeutung des Sterbesegens erläutert: Der Sterbesegen wird vorgestellt als ein </a:t>
            </a:r>
            <a:r>
              <a:rPr lang="de-DE" altLang="de-DE" b="1" dirty="0" smtClean="0">
                <a:latin typeface="Arial Narrow" panose="020B0606020202030204" pitchFamily="34" charset="0"/>
                <a:ea typeface="ＭＳ Ｐゴシック" panose="020B0600070205080204" pitchFamily="34" charset="-128"/>
              </a:rPr>
              <a:t>Ritual für den Übergang vom Leben zum</a:t>
            </a:r>
            <a:r>
              <a:rPr lang="de-DE" altLang="de-DE" b="1" baseline="0" dirty="0" smtClean="0">
                <a:latin typeface="Arial Narrow" panose="020B0606020202030204" pitchFamily="34" charset="0"/>
                <a:ea typeface="ＭＳ Ｐゴシック" panose="020B0600070205080204" pitchFamily="34" charset="-128"/>
              </a:rPr>
              <a:t> Tod</a:t>
            </a:r>
            <a:r>
              <a:rPr lang="de-DE" altLang="de-DE" baseline="0" dirty="0" smtClean="0">
                <a:latin typeface="Arial Narrow" panose="020B0606020202030204" pitchFamily="34" charset="0"/>
                <a:ea typeface="ＭＳ Ｐゴシック" panose="020B0600070205080204" pitchFamily="34" charset="-128"/>
              </a:rPr>
              <a:t>. (Er will den </a:t>
            </a:r>
            <a:r>
              <a:rPr lang="de-DE" altLang="de-DE" b="1" baseline="0" dirty="0" smtClean="0">
                <a:latin typeface="Arial Narrow" panose="020B0606020202030204" pitchFamily="34" charset="0"/>
                <a:ea typeface="ＭＳ Ｐゴシック" panose="020B0600070205080204" pitchFamily="34" charset="-128"/>
              </a:rPr>
              <a:t>Beistand</a:t>
            </a:r>
            <a:r>
              <a:rPr lang="de-DE" altLang="de-DE" baseline="0" dirty="0" smtClean="0">
                <a:latin typeface="Arial Narrow" panose="020B0606020202030204" pitchFamily="34" charset="0"/>
                <a:ea typeface="ＭＳ Ｐゴシック" panose="020B0600070205080204" pitchFamily="34" charset="-128"/>
              </a:rPr>
              <a:t> der Kirche Vermitteln, den Angehörigen eine Hilfe sein, zur Sprachfähigkeit beitragen, die Auferstehungsbotschaft verkündigen, Er ist ein Dienst am Nächsten.)</a:t>
            </a:r>
            <a:endParaRPr lang="de-DE" altLang="de-DE" dirty="0" smtClean="0">
              <a:latin typeface="Arial Narrow" panose="020B0606020202030204" pitchFamily="34" charset="0"/>
              <a:ea typeface="ＭＳ Ｐゴシック" panose="020B0600070205080204" pitchFamily="34" charset="-128"/>
            </a:endParaRPr>
          </a:p>
          <a:p>
            <a:pPr marL="171450" indent="-171450">
              <a:buFont typeface="Arial" panose="020B0604020202020204" pitchFamily="34" charset="0"/>
              <a:buChar char="•"/>
            </a:pPr>
            <a:r>
              <a:rPr lang="de-DE" altLang="de-DE" b="1" u="sng" dirty="0" smtClean="0">
                <a:latin typeface="Arial Narrow" panose="020B0606020202030204" pitchFamily="34" charset="0"/>
                <a:ea typeface="ＭＳ Ｐゴシック" panose="020B0600070205080204" pitchFamily="34" charset="-128"/>
              </a:rPr>
              <a:t>Spender</a:t>
            </a:r>
            <a:r>
              <a:rPr lang="de-DE" altLang="de-DE" dirty="0" smtClean="0">
                <a:latin typeface="Arial Narrow" panose="020B0606020202030204" pitchFamily="34" charset="0"/>
                <a:ea typeface="ＭＳ Ｐゴシック" panose="020B0600070205080204" pitchFamily="34" charset="-128"/>
              </a:rPr>
              <a:t> des Segens:</a:t>
            </a:r>
            <a:r>
              <a:rPr lang="de-DE" altLang="de-DE" baseline="0" dirty="0" smtClean="0">
                <a:latin typeface="Arial Narrow" panose="020B0606020202030204" pitchFamily="34" charset="0"/>
                <a:ea typeface="ＭＳ Ｐゴシック" panose="020B0600070205080204" pitchFamily="34" charset="-128"/>
              </a:rPr>
              <a:t> Allgemein wird darauf </a:t>
            </a:r>
            <a:r>
              <a:rPr lang="de-DE" altLang="de-DE" baseline="0" dirty="0" smtClean="0">
                <a:latin typeface="Arial Narrow" panose="020B0606020202030204" pitchFamily="34" charset="0"/>
                <a:ea typeface="ＭＳ Ｐゴシック" panose="020B0600070205080204" pitchFamily="34" charset="-128"/>
              </a:rPr>
              <a:t>hingewiesen, </a:t>
            </a:r>
            <a:r>
              <a:rPr lang="de-DE" altLang="de-DE" baseline="0" dirty="0" smtClean="0">
                <a:latin typeface="Arial Narrow" panose="020B0606020202030204" pitchFamily="34" charset="0"/>
                <a:ea typeface="ＭＳ Ｐゴシック" panose="020B0600070205080204" pitchFamily="34" charset="-128"/>
              </a:rPr>
              <a:t>dass </a:t>
            </a:r>
            <a:r>
              <a:rPr lang="de-DE" altLang="de-DE" b="1" baseline="0" dirty="0" smtClean="0">
                <a:latin typeface="Arial Narrow" panose="020B0606020202030204" pitchFamily="34" charset="0"/>
                <a:ea typeface="ＭＳ Ｐゴシック" panose="020B0600070205080204" pitchFamily="34" charset="-128"/>
              </a:rPr>
              <a:t>Segnen bedeutet, von Gott her gutes zuzusagen</a:t>
            </a:r>
            <a:r>
              <a:rPr lang="de-DE" altLang="de-DE" baseline="0" dirty="0" smtClean="0">
                <a:latin typeface="Arial Narrow" panose="020B0606020202030204" pitchFamily="34" charset="0"/>
                <a:ea typeface="ＭＳ Ｐゴシック" panose="020B0600070205080204" pitchFamily="34" charset="-128"/>
              </a:rPr>
              <a:t>; Wer im Namen der Kirche den Segen spendet bedarf einer </a:t>
            </a:r>
            <a:r>
              <a:rPr lang="de-DE" altLang="de-DE" baseline="0" dirty="0" smtClean="0">
                <a:latin typeface="Arial Narrow" panose="020B0606020202030204" pitchFamily="34" charset="0"/>
                <a:ea typeface="ＭＳ Ｐゴシック" panose="020B0600070205080204" pitchFamily="34" charset="-128"/>
              </a:rPr>
              <a:t>entsprechenden </a:t>
            </a:r>
            <a:r>
              <a:rPr lang="de-DE" altLang="de-DE" b="1" baseline="0" dirty="0" smtClean="0">
                <a:latin typeface="Arial Narrow" panose="020B0606020202030204" pitchFamily="34" charset="0"/>
                <a:ea typeface="ＭＳ Ｐゴシック" panose="020B0600070205080204" pitchFamily="34" charset="-128"/>
              </a:rPr>
              <a:t>Ausbildung </a:t>
            </a:r>
            <a:r>
              <a:rPr lang="de-DE" altLang="de-DE" b="1" baseline="0" dirty="0" smtClean="0">
                <a:latin typeface="Arial Narrow" panose="020B0606020202030204" pitchFamily="34" charset="0"/>
                <a:ea typeface="ＭＳ Ｐゴシック" panose="020B0600070205080204" pitchFamily="34" charset="-128"/>
              </a:rPr>
              <a:t>und bischöflichen Beauftragung</a:t>
            </a:r>
            <a:r>
              <a:rPr lang="de-DE" altLang="de-DE" baseline="0" dirty="0" smtClean="0">
                <a:latin typeface="Arial Narrow" panose="020B0606020202030204" pitchFamily="34" charset="0"/>
                <a:ea typeface="ＭＳ Ｐゴシック" panose="020B0600070205080204" pitchFamily="34" charset="-128"/>
              </a:rPr>
              <a:t>. Andererseits ist es auch möglich, dass </a:t>
            </a:r>
            <a:r>
              <a:rPr lang="de-DE" altLang="de-DE" b="1" baseline="0" dirty="0" smtClean="0">
                <a:latin typeface="Arial Narrow" panose="020B0606020202030204" pitchFamily="34" charset="0"/>
                <a:ea typeface="ＭＳ Ｐゴシック" panose="020B0600070205080204" pitchFamily="34" charset="-128"/>
              </a:rPr>
              <a:t>Angehörige im Kreis der Familie </a:t>
            </a:r>
            <a:r>
              <a:rPr lang="de-DE" altLang="de-DE" baseline="0" dirty="0" smtClean="0">
                <a:latin typeface="Arial Narrow" panose="020B0606020202030204" pitchFamily="34" charset="0"/>
                <a:ea typeface="ＭＳ Ｐゴシック" panose="020B0600070205080204" pitchFamily="34" charset="-128"/>
              </a:rPr>
              <a:t>den Segen spenden.</a:t>
            </a: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altLang="de-DE" dirty="0" smtClean="0">
                <a:latin typeface="Arial Narrow" panose="020B0606020202030204" pitchFamily="34" charset="0"/>
                <a:ea typeface="ＭＳ Ｐゴシック" panose="020B0600070205080204" pitchFamily="34" charset="-128"/>
              </a:rPr>
              <a:t>Da der Sterbesegen ein bisher eher</a:t>
            </a:r>
            <a:r>
              <a:rPr lang="de-DE" altLang="de-DE" baseline="0" dirty="0" smtClean="0">
                <a:latin typeface="Arial Narrow" panose="020B0606020202030204" pitchFamily="34" charset="0"/>
                <a:ea typeface="ＭＳ Ｐゴシック" panose="020B0600070205080204" pitchFamily="34" charset="-128"/>
              </a:rPr>
              <a:t> unbekanntes Ritual ist, ist es wichtig, das </a:t>
            </a:r>
            <a:r>
              <a:rPr lang="de-DE" altLang="de-DE" b="1" dirty="0" smtClean="0">
                <a:latin typeface="Arial Narrow" panose="020B0606020202030204" pitchFamily="34" charset="0"/>
                <a:ea typeface="ＭＳ Ｐゴシック" panose="020B0600070205080204" pitchFamily="34" charset="-128"/>
              </a:rPr>
              <a:t>Verhältnis des Sterbesegens zu den Sterbesakramenten </a:t>
            </a:r>
            <a:r>
              <a:rPr lang="de-DE" altLang="de-DE" dirty="0" smtClean="0">
                <a:latin typeface="Arial Narrow" panose="020B0606020202030204" pitchFamily="34" charset="0"/>
                <a:ea typeface="ＭＳ Ｐゴシック" panose="020B0600070205080204" pitchFamily="34" charset="-128"/>
              </a:rPr>
              <a:t>zu beschreiben.</a:t>
            </a: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altLang="de-DE" dirty="0" smtClean="0">
                <a:latin typeface="Arial Narrow" panose="020B0606020202030204" pitchFamily="34" charset="0"/>
                <a:ea typeface="ＭＳ Ｐゴシック" panose="020B0600070205080204" pitchFamily="34" charset="-128"/>
              </a:rPr>
              <a:t>Die Pastorale Einführung beinhaltet auch eine allgemeine</a:t>
            </a:r>
            <a:r>
              <a:rPr lang="de-DE" altLang="de-DE" baseline="0" dirty="0" smtClean="0">
                <a:latin typeface="Arial Narrow" panose="020B0606020202030204" pitchFamily="34" charset="0"/>
                <a:ea typeface="ＭＳ Ｐゴシック" panose="020B0600070205080204" pitchFamily="34" charset="-128"/>
              </a:rPr>
              <a:t> </a:t>
            </a:r>
            <a:r>
              <a:rPr lang="de-DE" altLang="de-DE" b="1" baseline="0" dirty="0" smtClean="0">
                <a:latin typeface="Arial Narrow" panose="020B0606020202030204" pitchFamily="34" charset="0"/>
                <a:ea typeface="ＭＳ Ｐゴシック" panose="020B0600070205080204" pitchFamily="34" charset="-128"/>
              </a:rPr>
              <a:t>Beschreibung der Grundf</a:t>
            </a:r>
            <a:r>
              <a:rPr lang="de-DE" altLang="de-DE" b="1" dirty="0" smtClean="0">
                <a:latin typeface="Arial Narrow" panose="020B0606020202030204" pitchFamily="34" charset="0"/>
                <a:ea typeface="ＭＳ Ｐゴシック" panose="020B0600070205080204" pitchFamily="34" charset="-128"/>
              </a:rPr>
              <a:t>orm</a:t>
            </a: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altLang="de-DE" dirty="0" smtClean="0">
                <a:latin typeface="Arial Narrow" panose="020B0606020202030204" pitchFamily="34" charset="0"/>
                <a:ea typeface="ＭＳ Ｐゴシック" panose="020B0600070205080204" pitchFamily="34" charset="-128"/>
              </a:rPr>
              <a:t>Es wird zudem darauf hingewiesen,</a:t>
            </a:r>
            <a:r>
              <a:rPr lang="de-DE" altLang="de-DE" baseline="0" dirty="0" smtClean="0">
                <a:latin typeface="Arial Narrow" panose="020B0606020202030204" pitchFamily="34" charset="0"/>
                <a:ea typeface="ＭＳ Ｐゴシック" panose="020B0600070205080204" pitchFamily="34" charset="-128"/>
              </a:rPr>
              <a:t> dass der Sterbesegen sich auch für eine </a:t>
            </a:r>
            <a:r>
              <a:rPr lang="de-DE" altLang="de-DE" b="1" baseline="0" dirty="0" smtClean="0">
                <a:latin typeface="Arial Narrow" panose="020B0606020202030204" pitchFamily="34" charset="0"/>
                <a:ea typeface="ＭＳ Ｐゴシック" panose="020B0600070205080204" pitchFamily="34" charset="-128"/>
              </a:rPr>
              <a:t>ö</a:t>
            </a:r>
            <a:r>
              <a:rPr lang="de-DE" altLang="de-DE" b="1" dirty="0" smtClean="0">
                <a:latin typeface="Arial Narrow" panose="020B0606020202030204" pitchFamily="34" charset="0"/>
                <a:ea typeface="ＭＳ Ｐゴシック" panose="020B0600070205080204" pitchFamily="34" charset="-128"/>
              </a:rPr>
              <a:t>kumenische</a:t>
            </a:r>
            <a:r>
              <a:rPr lang="de-DE" altLang="de-DE" b="1" baseline="0" dirty="0" smtClean="0">
                <a:latin typeface="Arial Narrow" panose="020B0606020202030204" pitchFamily="34" charset="0"/>
                <a:ea typeface="ＭＳ Ｐゴシック" panose="020B0600070205080204" pitchFamily="34" charset="-128"/>
              </a:rPr>
              <a:t> Segensfeier </a:t>
            </a:r>
            <a:r>
              <a:rPr lang="de-DE" altLang="de-DE" baseline="0" dirty="0" smtClean="0">
                <a:latin typeface="Arial Narrow" panose="020B0606020202030204" pitchFamily="34" charset="0"/>
                <a:ea typeface="ＭＳ Ｐゴシック" panose="020B0600070205080204" pitchFamily="34" charset="-128"/>
              </a:rPr>
              <a:t>eignet.</a:t>
            </a:r>
            <a:endParaRPr lang="de-DE" altLang="de-DE" dirty="0" smtClean="0">
              <a:latin typeface="Arial Narrow" panose="020B0606020202030204" pitchFamily="34" charset="0"/>
              <a:ea typeface="ＭＳ Ｐゴシック" panose="020B0600070205080204" pitchFamily="34" charset="-128"/>
            </a:endParaRP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altLang="de-DE" dirty="0" smtClean="0">
                <a:latin typeface="Arial Narrow" panose="020B0606020202030204" pitchFamily="34" charset="0"/>
                <a:ea typeface="ＭＳ Ｐゴシック" panose="020B0600070205080204" pitchFamily="34" charset="-128"/>
              </a:rPr>
              <a:t>Zu dem Wesen des Sterbesegen</a:t>
            </a:r>
            <a:r>
              <a:rPr lang="de-DE" altLang="de-DE" baseline="0" dirty="0" smtClean="0">
                <a:latin typeface="Arial Narrow" panose="020B0606020202030204" pitchFamily="34" charset="0"/>
                <a:ea typeface="ＭＳ Ｐゴシック" panose="020B0600070205080204" pitchFamily="34" charset="-128"/>
              </a:rPr>
              <a:t> gehört auch, dass er ein </a:t>
            </a:r>
            <a:r>
              <a:rPr lang="de-DE" altLang="de-DE" b="1" baseline="0" dirty="0" smtClean="0">
                <a:latin typeface="Arial Narrow" panose="020B0606020202030204" pitchFamily="34" charset="0"/>
                <a:ea typeface="ＭＳ Ｐゴシック" panose="020B0600070205080204" pitchFamily="34" charset="-128"/>
              </a:rPr>
              <a:t>gemeinsames Tun </a:t>
            </a:r>
            <a:r>
              <a:rPr lang="de-DE" altLang="de-DE" baseline="0" dirty="0" smtClean="0">
                <a:latin typeface="Arial Narrow" panose="020B0606020202030204" pitchFamily="34" charset="0"/>
                <a:ea typeface="ＭＳ Ｐゴシック" panose="020B0600070205080204" pitchFamily="34" charset="-128"/>
              </a:rPr>
              <a:t>ist, eine </a:t>
            </a:r>
            <a:r>
              <a:rPr lang="de-DE" altLang="de-DE" dirty="0" smtClean="0">
                <a:latin typeface="Arial Narrow" panose="020B0606020202030204" pitchFamily="34" charset="0"/>
                <a:ea typeface="ＭＳ Ｐゴシック" panose="020B0600070205080204" pitchFamily="34" charset="-128"/>
              </a:rPr>
              <a:t>Feier mit den Angehörigen und Pflegenden</a:t>
            </a:r>
          </a:p>
          <a:p>
            <a:pPr marL="0" marR="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de-DE" altLang="de-DE" dirty="0" smtClean="0">
                <a:latin typeface="Arial Narrow" panose="020B0606020202030204" pitchFamily="34" charset="0"/>
                <a:ea typeface="ＭＳ Ｐゴシック" panose="020B0600070205080204" pitchFamily="34" charset="-128"/>
              </a:rPr>
              <a:t>Grundform ist wie</a:t>
            </a:r>
            <a:r>
              <a:rPr lang="de-DE" altLang="de-DE" baseline="0" dirty="0" smtClean="0">
                <a:latin typeface="Arial Narrow" panose="020B0606020202030204" pitchFamily="34" charset="0"/>
                <a:ea typeface="ＭＳ Ｐゴシック" panose="020B0600070205080204" pitchFamily="34" charset="-128"/>
              </a:rPr>
              <a:t> folgt aufgebaut:</a:t>
            </a:r>
            <a:endParaRPr lang="de-DE" altLang="de-DE" dirty="0" smtClean="0">
              <a:latin typeface="Arial Narrow" panose="020B0606020202030204" pitchFamily="34" charset="0"/>
              <a:ea typeface="ＭＳ Ｐゴシック" panose="020B0600070205080204" pitchFamily="34" charset="-128"/>
            </a:endParaRP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altLang="de-DE" dirty="0" smtClean="0">
                <a:latin typeface="Arial Narrow" panose="020B0606020202030204" pitchFamily="34" charset="0"/>
                <a:ea typeface="ＭＳ Ｐゴシック" panose="020B0600070205080204" pitchFamily="34" charset="-128"/>
              </a:rPr>
              <a:t>Liturgische</a:t>
            </a:r>
            <a:r>
              <a:rPr lang="de-DE" altLang="de-DE" baseline="0" dirty="0" smtClean="0">
                <a:latin typeface="Arial Narrow" panose="020B0606020202030204" pitchFamily="34" charset="0"/>
                <a:ea typeface="ＭＳ Ｐゴシック" panose="020B0600070205080204" pitchFamily="34" charset="-128"/>
              </a:rPr>
              <a:t> Eröffnung</a:t>
            </a: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altLang="de-DE" baseline="0" dirty="0" smtClean="0">
                <a:latin typeface="Arial Narrow" panose="020B0606020202030204" pitchFamily="34" charset="0"/>
                <a:ea typeface="ＭＳ Ｐゴシック" panose="020B0600070205080204" pitchFamily="34" charset="-128"/>
              </a:rPr>
              <a:t>Schriftlesung</a:t>
            </a: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altLang="de-DE" baseline="0" dirty="0" smtClean="0">
                <a:latin typeface="Arial Narrow" panose="020B0606020202030204" pitchFamily="34" charset="0"/>
                <a:ea typeface="ＭＳ Ｐゴシック" panose="020B0600070205080204" pitchFamily="34" charset="-128"/>
              </a:rPr>
              <a:t>Zeit der Erinnerung</a:t>
            </a: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altLang="de-DE" baseline="0" dirty="0" smtClean="0">
                <a:latin typeface="Arial Narrow" panose="020B0606020202030204" pitchFamily="34" charset="0"/>
                <a:ea typeface="ＭＳ Ｐゴシック" panose="020B0600070205080204" pitchFamily="34" charset="-128"/>
              </a:rPr>
              <a:t>Segen</a:t>
            </a: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altLang="de-DE" baseline="0" dirty="0" smtClean="0">
                <a:latin typeface="Arial Narrow" panose="020B0606020202030204" pitchFamily="34" charset="0"/>
                <a:ea typeface="ＭＳ Ｐゴシック" panose="020B0600070205080204" pitchFamily="34" charset="-128"/>
              </a:rPr>
              <a:t>Einladung zum Segnen</a:t>
            </a: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altLang="de-DE" baseline="0" dirty="0" smtClean="0">
                <a:latin typeface="Arial Narrow" panose="020B0606020202030204" pitchFamily="34" charset="0"/>
                <a:ea typeface="ＭＳ Ｐゴシック" panose="020B0600070205080204" pitchFamily="34" charset="-128"/>
              </a:rPr>
              <a:t>Vater unser</a:t>
            </a: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altLang="de-DE" baseline="0" dirty="0" smtClean="0">
                <a:latin typeface="Arial Narrow" panose="020B0606020202030204" pitchFamily="34" charset="0"/>
                <a:ea typeface="ＭＳ Ｐゴシック" panose="020B0600070205080204" pitchFamily="34" charset="-128"/>
              </a:rPr>
              <a:t>Schlusssegen </a:t>
            </a: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altLang="de-DE" baseline="0" dirty="0" smtClean="0">
                <a:latin typeface="Arial Narrow" panose="020B0606020202030204" pitchFamily="34" charset="0"/>
                <a:ea typeface="ＭＳ Ｐゴシック" panose="020B0600070205080204" pitchFamily="34" charset="-128"/>
              </a:rPr>
              <a:t>Mariengruß</a:t>
            </a:r>
          </a:p>
          <a:p>
            <a:pPr marL="0" marR="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de-DE" altLang="de-DE" b="1" baseline="0" dirty="0" smtClean="0">
                <a:latin typeface="Arial Narrow" panose="020B0606020202030204" pitchFamily="34" charset="0"/>
                <a:ea typeface="ＭＳ Ｐゴシック" panose="020B0600070205080204" pitchFamily="34" charset="-128"/>
              </a:rPr>
              <a:t>Handschmeichler-Kreuz</a:t>
            </a:r>
          </a:p>
          <a:p>
            <a:pPr marL="0" marR="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de-DE" altLang="de-DE" baseline="0" dirty="0" smtClean="0">
                <a:latin typeface="Arial Narrow" panose="020B0606020202030204" pitchFamily="34" charset="0"/>
                <a:ea typeface="ＭＳ Ｐゴシック" panose="020B0600070205080204" pitchFamily="34" charset="-128"/>
              </a:rPr>
              <a:t>-Die Anregung ein Handschmeichler-Kreuz einzubinden, entspricht dem </a:t>
            </a:r>
            <a:r>
              <a:rPr lang="de-DE" altLang="de-DE" baseline="0" dirty="0" smtClean="0">
                <a:latin typeface="Arial Narrow" panose="020B0606020202030204" pitchFamily="34" charset="0"/>
                <a:ea typeface="ＭＳ Ｐゴシック" panose="020B0600070205080204" pitchFamily="34" charset="-128"/>
              </a:rPr>
              <a:t>Wunsch, </a:t>
            </a:r>
            <a:r>
              <a:rPr lang="de-DE" altLang="de-DE" baseline="0" dirty="0" smtClean="0">
                <a:latin typeface="Arial Narrow" panose="020B0606020202030204" pitchFamily="34" charset="0"/>
                <a:ea typeface="ＭＳ Ｐゴシック" panose="020B0600070205080204" pitchFamily="34" charset="-128"/>
              </a:rPr>
              <a:t>sich an etwas </a:t>
            </a:r>
            <a:r>
              <a:rPr lang="de-DE" altLang="de-DE" baseline="0" dirty="0" smtClean="0">
                <a:latin typeface="Arial Narrow" panose="020B0606020202030204" pitchFamily="34" charset="0"/>
                <a:ea typeface="ＭＳ Ｐゴシック" panose="020B0600070205080204" pitchFamily="34" charset="-128"/>
              </a:rPr>
              <a:t>festzuhalten und </a:t>
            </a:r>
            <a:r>
              <a:rPr lang="de-DE" altLang="de-DE" baseline="0" dirty="0" smtClean="0">
                <a:latin typeface="Arial Narrow" panose="020B0606020202030204" pitchFamily="34" charset="0"/>
                <a:ea typeface="ＭＳ Ｐゴシック" panose="020B0600070205080204" pitchFamily="34" charset="-128"/>
              </a:rPr>
              <a:t>Zeichen sprechen lassen, wenn keine Worte passen.</a:t>
            </a:r>
          </a:p>
          <a:p>
            <a:pPr marL="0" marR="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de-DE" altLang="de-DE" b="1" baseline="0" dirty="0" smtClean="0">
                <a:latin typeface="Arial Narrow" panose="020B0606020202030204" pitchFamily="34" charset="0"/>
                <a:ea typeface="ＭＳ Ｐゴシック" panose="020B0600070205080204" pitchFamily="34" charset="-128"/>
              </a:rPr>
              <a:t>Kinder unter den Angehörigen</a:t>
            </a:r>
          </a:p>
          <a:p>
            <a:pPr marL="0" marR="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de-DE" altLang="de-DE" baseline="0" dirty="0" smtClean="0">
                <a:latin typeface="Arial Narrow" panose="020B0606020202030204" pitchFamily="34" charset="0"/>
                <a:ea typeface="ＭＳ Ｐゴシック" panose="020B0600070205080204" pitchFamily="34" charset="-128"/>
              </a:rPr>
              <a:t>-Ein weiteres Kapitel widmet sich der besonderen Situation, wenn Kinder unter den Angehörigen sind. Es soll eine Ermutigung </a:t>
            </a:r>
            <a:r>
              <a:rPr lang="de-DE" altLang="de-DE" baseline="0" dirty="0" smtClean="0">
                <a:latin typeface="Arial Narrow" panose="020B0606020202030204" pitchFamily="34" charset="0"/>
                <a:ea typeface="ＭＳ Ｐゴシック" panose="020B0600070205080204" pitchFamily="34" charset="-128"/>
              </a:rPr>
              <a:t>sein, </a:t>
            </a:r>
            <a:r>
              <a:rPr lang="de-DE" altLang="de-DE" baseline="0" dirty="0" smtClean="0">
                <a:latin typeface="Arial Narrow" panose="020B0606020202030204" pitchFamily="34" charset="0"/>
                <a:ea typeface="ＭＳ Ｐゴシック" panose="020B0600070205080204" pitchFamily="34" charset="-128"/>
              </a:rPr>
              <a:t>Kinder teilhaben zu lassen und ihnen Raum zu geben, damit Ihre Art der Trauer sich entfalten kann.</a:t>
            </a:r>
          </a:p>
          <a:p>
            <a:pPr marL="0" marR="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de-DE" altLang="de-DE" b="1" baseline="0" dirty="0" smtClean="0">
                <a:latin typeface="Arial Narrow" panose="020B0606020202030204" pitchFamily="34" charset="0"/>
                <a:ea typeface="ＭＳ Ｐゴシック" panose="020B0600070205080204" pitchFamily="34" charset="-128"/>
              </a:rPr>
              <a:t>Ergänzungsmodelle</a:t>
            </a:r>
          </a:p>
          <a:p>
            <a:pPr marL="0" marR="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de-DE" altLang="de-DE" baseline="0" dirty="0" smtClean="0">
                <a:latin typeface="Arial Narrow" panose="020B0606020202030204" pitchFamily="34" charset="0"/>
                <a:ea typeface="ＭＳ Ｐゴシック" panose="020B0600070205080204" pitchFamily="34" charset="-128"/>
              </a:rPr>
              <a:t>-Die Situationen, in denen der Sterbesegen gespendet werden kann sind extrem unterschiedlich. Daher ist eine </a:t>
            </a:r>
            <a:r>
              <a:rPr lang="de-DE" altLang="de-DE" b="1" baseline="0" dirty="0" smtClean="0">
                <a:latin typeface="Arial Narrow" panose="020B0606020202030204" pitchFamily="34" charset="0"/>
                <a:ea typeface="ＭＳ Ｐゴシック" panose="020B0600070205080204" pitchFamily="34" charset="-128"/>
              </a:rPr>
              <a:t>Anpassung an die jeweilige Situation unerlässlich</a:t>
            </a:r>
            <a:r>
              <a:rPr lang="de-DE" altLang="de-DE" baseline="0" dirty="0" smtClean="0">
                <a:latin typeface="Arial Narrow" panose="020B0606020202030204" pitchFamily="34" charset="0"/>
                <a:ea typeface="ＭＳ Ｐゴシック" panose="020B0600070205080204" pitchFamily="34" charset="-128"/>
              </a:rPr>
              <a:t>! </a:t>
            </a:r>
          </a:p>
          <a:p>
            <a:pPr marL="0" marR="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de-DE" altLang="de-DE" b="1" baseline="0" dirty="0" smtClean="0">
                <a:latin typeface="Arial Narrow" panose="020B0606020202030204" pitchFamily="34" charset="0"/>
                <a:ea typeface="ＭＳ Ｐゴシック" panose="020B0600070205080204" pitchFamily="34" charset="-128"/>
              </a:rPr>
              <a:t>Segensfeier für Verstorbene</a:t>
            </a:r>
          </a:p>
          <a:p>
            <a:pPr marL="0" marR="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de-DE" altLang="de-DE" baseline="0" dirty="0" smtClean="0">
                <a:latin typeface="Arial Narrow" panose="020B0606020202030204" pitchFamily="34" charset="0"/>
                <a:ea typeface="ＭＳ Ｐゴシック" panose="020B0600070205080204" pitchFamily="34" charset="-128"/>
              </a:rPr>
              <a:t>Da es vorkommen kann, dass ein Seelsorger erst dann eintrifft, wenn der Tod bereits eingetreten ist, wurde eine Segensfeier für Verstorbene aufgenommen. Diese kann auch gefeiert werden, wenn der Seelsorger den Sterbenden über eine längere Zeit hinweg </a:t>
            </a:r>
            <a:r>
              <a:rPr lang="de-DE" altLang="de-DE" baseline="0" dirty="0" smtClean="0">
                <a:latin typeface="Arial Narrow" panose="020B0606020202030204" pitchFamily="34" charset="0"/>
                <a:ea typeface="ＭＳ Ｐゴシック" panose="020B0600070205080204" pitchFamily="34" charset="-128"/>
              </a:rPr>
              <a:t>begleitet.</a:t>
            </a:r>
            <a:endParaRPr lang="de-DE" altLang="de-DE" baseline="0" dirty="0" smtClean="0">
              <a:latin typeface="Arial Narrow" panose="020B0606020202030204" pitchFamily="34" charset="0"/>
              <a:ea typeface="ＭＳ Ｐゴシック" panose="020B0600070205080204" pitchFamily="34" charset="-128"/>
            </a:endParaRPr>
          </a:p>
          <a:p>
            <a:pPr marL="0" marR="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de-DE" altLang="de-DE" baseline="0" dirty="0" smtClean="0">
              <a:latin typeface="Arial Narrow" panose="020B0606020202030204" pitchFamily="34" charset="0"/>
              <a:ea typeface="ＭＳ Ｐゴシック" panose="020B0600070205080204" pitchFamily="34" charset="-128"/>
            </a:endParaRPr>
          </a:p>
          <a:p>
            <a:pPr marL="0" marR="0" indent="0" algn="l" defTabSz="4572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de-DE" altLang="de-DE" b="1" baseline="0" dirty="0" smtClean="0">
                <a:latin typeface="Arial Narrow" panose="020B0606020202030204" pitchFamily="34" charset="0"/>
                <a:ea typeface="ＭＳ Ｐゴシック" panose="020B0600070205080204" pitchFamily="34" charset="-128"/>
                <a:sym typeface="Wingdings" panose="05000000000000000000" pitchFamily="2" charset="2"/>
              </a:rPr>
              <a:t>“Speyrer Eigenheiten“</a:t>
            </a: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altLang="de-DE" baseline="0" dirty="0" smtClean="0">
                <a:latin typeface="Arial Narrow" panose="020B0606020202030204" pitchFamily="34" charset="0"/>
                <a:ea typeface="ＭＳ Ｐゴシック" panose="020B0600070205080204" pitchFamily="34" charset="-128"/>
                <a:sym typeface="Wingdings" panose="05000000000000000000" pitchFamily="2" charset="2"/>
              </a:rPr>
              <a:t>Viele Kleine Änderungen in den Formulierungen</a:t>
            </a: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altLang="de-DE" baseline="0" dirty="0" smtClean="0">
                <a:latin typeface="Arial Narrow" panose="020B0606020202030204" pitchFamily="34" charset="0"/>
                <a:ea typeface="ＭＳ Ｐゴシック" panose="020B0600070205080204" pitchFamily="34" charset="-128"/>
                <a:sym typeface="Wingdings" panose="05000000000000000000" pitchFamily="2" charset="2"/>
              </a:rPr>
              <a:t>Der / die Sterbende wird zuerst </a:t>
            </a:r>
            <a:r>
              <a:rPr lang="de-DE" altLang="de-DE" baseline="0" dirty="0" smtClean="0">
                <a:latin typeface="Arial Narrow" panose="020B0606020202030204" pitchFamily="34" charset="0"/>
                <a:ea typeface="ＭＳ Ｐゴシック" panose="020B0600070205080204" pitchFamily="34" charset="-128"/>
                <a:sym typeface="Wingdings" panose="05000000000000000000" pitchFamily="2" charset="2"/>
              </a:rPr>
              <a:t>und </a:t>
            </a:r>
            <a:r>
              <a:rPr lang="de-DE" altLang="de-DE" baseline="0" dirty="0" smtClean="0">
                <a:latin typeface="Arial Narrow" panose="020B0606020202030204" pitchFamily="34" charset="0"/>
                <a:ea typeface="ＭＳ Ｐゴシック" panose="020B0600070205080204" pitchFamily="34" charset="-128"/>
                <a:sym typeface="Wingdings" panose="05000000000000000000" pitchFamily="2" charset="2"/>
              </a:rPr>
              <a:t>direkt angesprochen</a:t>
            </a:r>
            <a:endParaRPr lang="de-DE" altLang="de-DE" baseline="0" dirty="0" smtClean="0">
              <a:latin typeface="Arial Narrow" panose="020B0606020202030204" pitchFamily="34" charset="0"/>
              <a:ea typeface="ＭＳ Ｐゴシック" panose="020B0600070205080204" pitchFamily="34" charset="-128"/>
              <a:sym typeface="Wingdings" panose="05000000000000000000" pitchFamily="2" charset="2"/>
            </a:endParaRP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altLang="de-DE" baseline="0" dirty="0" smtClean="0">
                <a:latin typeface="Arial Narrow" panose="020B0606020202030204" pitchFamily="34" charset="0"/>
                <a:ea typeface="ＭＳ Ｐゴシック" panose="020B0600070205080204" pitchFamily="34" charset="-128"/>
                <a:sym typeface="Wingdings" panose="05000000000000000000" pitchFamily="2" charset="2"/>
              </a:rPr>
              <a:t>Ausführliche </a:t>
            </a:r>
            <a:r>
              <a:rPr lang="de-DE" altLang="de-DE" baseline="0" dirty="0" smtClean="0">
                <a:latin typeface="Arial Narrow" panose="020B0606020202030204" pitchFamily="34" charset="0"/>
                <a:ea typeface="ＭＳ Ｐゴシック" panose="020B0600070205080204" pitchFamily="34" charset="-128"/>
                <a:sym typeface="Wingdings" panose="05000000000000000000" pitchFamily="2" charset="2"/>
              </a:rPr>
              <a:t>Beschreibung für die Einbindung des Handschmeichler-Kreuzes </a:t>
            </a:r>
            <a:endParaRPr lang="de-DE" altLang="de-DE" baseline="0" dirty="0" smtClean="0">
              <a:latin typeface="Arial Narrow" panose="020B0606020202030204" pitchFamily="34" charset="0"/>
              <a:ea typeface="ＭＳ Ｐゴシック" panose="020B0600070205080204" pitchFamily="34" charset="-128"/>
              <a:sym typeface="Wingdings" panose="05000000000000000000" pitchFamily="2" charset="2"/>
            </a:endParaRP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altLang="de-DE" baseline="0" dirty="0" smtClean="0">
                <a:latin typeface="Arial Narrow" panose="020B0606020202030204" pitchFamily="34" charset="0"/>
                <a:ea typeface="ＭＳ Ｐゴシック" panose="020B0600070205080204" pitchFamily="34" charset="-128"/>
                <a:sym typeface="Wingdings" panose="05000000000000000000" pitchFamily="2" charset="2"/>
              </a:rPr>
              <a:t>Wenn </a:t>
            </a:r>
            <a:r>
              <a:rPr lang="de-DE" altLang="de-DE" baseline="0" dirty="0" smtClean="0">
                <a:latin typeface="Arial Narrow" panose="020B0606020202030204" pitchFamily="34" charset="0"/>
                <a:ea typeface="ＭＳ Ｐゴシック" panose="020B0600070205080204" pitchFamily="34" charset="-128"/>
                <a:sym typeface="Wingdings" panose="05000000000000000000" pitchFamily="2" charset="2"/>
              </a:rPr>
              <a:t>Kinder unter den Angehörigen sind</a:t>
            </a: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altLang="de-DE" dirty="0" smtClean="0">
                <a:latin typeface="Arial Narrow" panose="020B0606020202030204" pitchFamily="34" charset="0"/>
                <a:ea typeface="ＭＳ Ｐゴシック" panose="020B0600070205080204" pitchFamily="34" charset="-128"/>
              </a:rPr>
              <a:t>Wenn ein Kind</a:t>
            </a:r>
            <a:r>
              <a:rPr lang="de-DE" altLang="de-DE" baseline="0" dirty="0" smtClean="0">
                <a:latin typeface="Arial Narrow" panose="020B0606020202030204" pitchFamily="34" charset="0"/>
                <a:ea typeface="ＭＳ Ｐゴシック" panose="020B0600070205080204" pitchFamily="34" charset="-128"/>
              </a:rPr>
              <a:t> tot zur Welt kommt (neue Texte)</a:t>
            </a: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altLang="de-DE" baseline="0" dirty="0" smtClean="0">
                <a:latin typeface="Arial Narrow" panose="020B0606020202030204" pitchFamily="34" charset="0"/>
                <a:ea typeface="ＭＳ Ｐゴシック" panose="020B0600070205080204" pitchFamily="34" charset="-128"/>
              </a:rPr>
              <a:t>Wenn bei einem Menschen die lebenserhaltenden Geräte abgeschaltet werden</a:t>
            </a: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altLang="de-DE" baseline="0" dirty="0" smtClean="0">
                <a:latin typeface="Arial Narrow" panose="020B0606020202030204" pitchFamily="34" charset="0"/>
                <a:ea typeface="ＭＳ Ｐゴシック" panose="020B0600070205080204" pitchFamily="34" charset="-128"/>
              </a:rPr>
              <a:t>Wenn ein Mensch </a:t>
            </a:r>
            <a:r>
              <a:rPr lang="de-DE" altLang="de-DE" baseline="0" dirty="0" err="1" smtClean="0">
                <a:latin typeface="Arial Narrow" panose="020B0606020202030204" pitchFamily="34" charset="0"/>
                <a:ea typeface="ＭＳ Ｐゴシック" panose="020B0600070205080204" pitchFamily="34" charset="-128"/>
              </a:rPr>
              <a:t>hirntod</a:t>
            </a:r>
            <a:r>
              <a:rPr lang="de-DE" altLang="de-DE" baseline="0" dirty="0" smtClean="0">
                <a:latin typeface="Arial Narrow" panose="020B0606020202030204" pitchFamily="34" charset="0"/>
                <a:ea typeface="ＭＳ Ｐゴシック" panose="020B0600070205080204" pitchFamily="34" charset="-128"/>
              </a:rPr>
              <a:t> ist und seine Organe spendet</a:t>
            </a: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altLang="de-DE" baseline="0" dirty="0" smtClean="0">
                <a:latin typeface="Arial Narrow" panose="020B0606020202030204" pitchFamily="34" charset="0"/>
                <a:ea typeface="ＭＳ Ｐゴシック" panose="020B0600070205080204" pitchFamily="34" charset="-128"/>
              </a:rPr>
              <a:t>Auswahlelemente</a:t>
            </a:r>
          </a:p>
          <a:p>
            <a:pPr marL="171450" marR="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altLang="de-DE" baseline="0" dirty="0" smtClean="0">
                <a:latin typeface="Arial Narrow" panose="020B0606020202030204" pitchFamily="34" charset="0"/>
                <a:ea typeface="ＭＳ Ｐゴシック" panose="020B0600070205080204" pitchFamily="34" charset="-128"/>
              </a:rPr>
              <a:t>Segensworte: </a:t>
            </a:r>
            <a:endParaRPr lang="de-DE" altLang="de-DE" baseline="0" dirty="0" smtClean="0">
              <a:latin typeface="Arial Narrow" panose="020B0606020202030204" pitchFamily="34" charset="0"/>
              <a:ea typeface="ＭＳ Ｐゴシック" panose="020B0600070205080204" pitchFamily="34" charset="-128"/>
            </a:endParaRPr>
          </a:p>
          <a:p>
            <a:pPr marL="628650" marR="0" lvl="1"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altLang="de-DE" baseline="0" dirty="0" smtClean="0">
                <a:latin typeface="Arial Narrow" panose="020B0606020202030204" pitchFamily="34" charset="0"/>
                <a:ea typeface="ＭＳ Ｐゴシック" panose="020B0600070205080204" pitchFamily="34" charset="-128"/>
                <a:sym typeface="Wingdings" panose="05000000000000000000" pitchFamily="2" charset="2"/>
              </a:rPr>
              <a:t>Dein Leben </a:t>
            </a:r>
            <a:r>
              <a:rPr lang="de-DE" altLang="de-DE" u="sng" baseline="0" dirty="0" smtClean="0">
                <a:latin typeface="Arial Narrow" panose="020B0606020202030204" pitchFamily="34" charset="0"/>
                <a:ea typeface="ＭＳ Ｐゴシック" panose="020B0600070205080204" pitchFamily="34" charset="-128"/>
                <a:sym typeface="Wingdings" panose="05000000000000000000" pitchFamily="2" charset="2"/>
              </a:rPr>
              <a:t>ist </a:t>
            </a:r>
            <a:r>
              <a:rPr lang="de-DE" altLang="de-DE" u="none" baseline="0" dirty="0" smtClean="0">
                <a:latin typeface="Arial Narrow" panose="020B0606020202030204" pitchFamily="34" charset="0"/>
                <a:ea typeface="ＭＳ Ｐゴシック" panose="020B0600070205080204" pitchFamily="34" charset="-128"/>
                <a:sym typeface="Wingdings" panose="05000000000000000000" pitchFamily="2" charset="2"/>
              </a:rPr>
              <a:t>einmalig uns kostbar</a:t>
            </a:r>
          </a:p>
          <a:p>
            <a:pPr marL="628650" marR="0" lvl="1"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altLang="de-DE" baseline="0" dirty="0" smtClean="0">
                <a:latin typeface="Arial Narrow" panose="020B0606020202030204" pitchFamily="34" charset="0"/>
                <a:ea typeface="ＭＳ Ｐゴシック" panose="020B0600070205080204" pitchFamily="34" charset="-128"/>
              </a:rPr>
              <a:t>Vergebungsbitte </a:t>
            </a:r>
            <a:r>
              <a:rPr lang="de-DE" altLang="de-DE" baseline="0" dirty="0" smtClean="0">
                <a:latin typeface="Arial Narrow" panose="020B0606020202030204" pitchFamily="34" charset="0"/>
                <a:ea typeface="ＭＳ Ｐゴシック" panose="020B0600070205080204" pitchFamily="34" charset="-128"/>
              </a:rPr>
              <a:t>(„alle Schuld, die du auf dich genommen hast, sei vergeben </a:t>
            </a:r>
            <a:r>
              <a:rPr lang="de-DE" altLang="de-DE" strike="sngStrike" baseline="0" dirty="0" smtClean="0">
                <a:latin typeface="Arial Narrow" panose="020B0606020202030204" pitchFamily="34" charset="0"/>
                <a:ea typeface="ＭＳ Ｐゴシック" panose="020B0600070205080204" pitchFamily="34" charset="-128"/>
              </a:rPr>
              <a:t>angenommen</a:t>
            </a:r>
            <a:r>
              <a:rPr lang="de-DE" altLang="de-DE" baseline="0" dirty="0" smtClean="0">
                <a:latin typeface="Arial Narrow" panose="020B0606020202030204" pitchFamily="34" charset="0"/>
                <a:ea typeface="ＭＳ Ｐゴシック" panose="020B0600070205080204" pitchFamily="34" charset="-128"/>
              </a:rPr>
              <a:t> durch den dreieinigen Gott“)</a:t>
            </a:r>
          </a:p>
          <a:p>
            <a:pPr marL="628650" marR="0" lvl="1"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altLang="de-DE" baseline="0" dirty="0" smtClean="0">
                <a:latin typeface="Arial Narrow" panose="020B0606020202030204" pitchFamily="34" charset="0"/>
                <a:ea typeface="ＭＳ Ｐゴシック" panose="020B0600070205080204" pitchFamily="34" charset="-128"/>
              </a:rPr>
              <a:t>Zeichenhandlung zum Abschluss (Kreuzzeichen wenn möglich mit Weihwasser auf die Stirn) </a:t>
            </a:r>
            <a:r>
              <a:rPr lang="de-DE" altLang="de-DE" baseline="0" dirty="0" smtClean="0">
                <a:latin typeface="Arial Narrow" panose="020B0606020202030204" pitchFamily="34" charset="0"/>
                <a:ea typeface="ＭＳ Ｐゴシック" panose="020B0600070205080204" pitchFamily="34" charset="-128"/>
                <a:sym typeface="Wingdings" panose="05000000000000000000" pitchFamily="2" charset="2"/>
              </a:rPr>
              <a:t> andere Bistümer (Osnabrück) auf Stirn und linke und rechte Hand.</a:t>
            </a:r>
            <a:endParaRPr lang="de-DE" altLang="de-DE" dirty="0" smtClean="0">
              <a:latin typeface="Arial Narrow" panose="020B0606020202030204" pitchFamily="34" charset="0"/>
              <a:ea typeface="ＭＳ Ｐゴシック" panose="020B0600070205080204" pitchFamily="34" charset="-128"/>
            </a:endParaRPr>
          </a:p>
        </p:txBody>
      </p:sp>
      <p:sp>
        <p:nvSpPr>
          <p:cNvPr id="4710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423CCDF-8EB5-4CEC-83B9-8DFAFE3E2F6B}" type="slidenum">
              <a:rPr lang="de-DE" altLang="de-DE" smtClean="0"/>
              <a:pPr/>
              <a:t>10</a:t>
            </a:fld>
            <a:endParaRPr lang="de-DE" altLang="de-DE" smtClean="0"/>
          </a:p>
        </p:txBody>
      </p:sp>
    </p:spTree>
    <p:extLst>
      <p:ext uri="{BB962C8B-B14F-4D97-AF65-F5344CB8AC3E}">
        <p14:creationId xmlns:p14="http://schemas.microsoft.com/office/powerpoint/2010/main" val="2879532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smtClean="0">
              <a:ea typeface="ＭＳ Ｐゴシック" panose="020B0600070205080204" pitchFamily="34" charset="-128"/>
            </a:endParaRPr>
          </a:p>
        </p:txBody>
      </p:sp>
      <p:sp>
        <p:nvSpPr>
          <p:cNvPr id="4710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423CCDF-8EB5-4CEC-83B9-8DFAFE3E2F6B}" type="slidenum">
              <a:rPr lang="de-DE" altLang="de-DE" smtClean="0"/>
              <a:pPr/>
              <a:t>11</a:t>
            </a:fld>
            <a:endParaRPr lang="de-DE" altLang="de-DE" smtClean="0"/>
          </a:p>
        </p:txBody>
      </p:sp>
    </p:spTree>
    <p:extLst>
      <p:ext uri="{BB962C8B-B14F-4D97-AF65-F5344CB8AC3E}">
        <p14:creationId xmlns:p14="http://schemas.microsoft.com/office/powerpoint/2010/main" val="2839979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92500" lnSpcReduction="20000"/>
          </a:bodyPr>
          <a:lstStyle/>
          <a:p>
            <a:r>
              <a:rPr lang="de-DE" dirty="0" smtClean="0">
                <a:latin typeface="Arial Narrow" panose="020B0606020202030204" pitchFamily="34" charset="0"/>
              </a:rPr>
              <a:t>Der Sterbesegen wurde in einem langen Prozess </a:t>
            </a:r>
            <a:r>
              <a:rPr lang="de-DE" b="1" dirty="0" smtClean="0">
                <a:latin typeface="Arial Narrow" panose="020B0606020202030204" pitchFamily="34" charset="0"/>
              </a:rPr>
              <a:t>von Krankenhausseelsorgerinnen entwickelt und erprobt</a:t>
            </a:r>
            <a:r>
              <a:rPr lang="de-DE" dirty="0" smtClean="0">
                <a:latin typeface="Arial Narrow" panose="020B0606020202030204" pitchFamily="34" charset="0"/>
              </a:rPr>
              <a:t>.</a:t>
            </a:r>
          </a:p>
          <a:p>
            <a:r>
              <a:rPr lang="de-DE" altLang="de-DE" baseline="0" dirty="0" smtClean="0">
                <a:latin typeface="Arial Narrow" panose="020B0606020202030204" pitchFamily="34" charset="0"/>
                <a:ea typeface="ＭＳ Ｐゴシック" panose="020B0600070205080204" pitchFamily="34" charset="-128"/>
              </a:rPr>
              <a:t>Sein Ursprung liegt in der Suche nach einer Form für die </a:t>
            </a:r>
            <a:r>
              <a:rPr lang="de-DE" altLang="de-DE" baseline="0" dirty="0" smtClean="0">
                <a:latin typeface="Arial Narrow" panose="020B0606020202030204" pitchFamily="34" charset="0"/>
                <a:ea typeface="ＭＳ Ｐゴシック" panose="020B0600070205080204" pitchFamily="34" charset="-128"/>
              </a:rPr>
              <a:t>rituelle </a:t>
            </a:r>
            <a:r>
              <a:rPr lang="de-DE" altLang="de-DE" baseline="0" dirty="0" smtClean="0">
                <a:latin typeface="Arial Narrow" panose="020B0606020202030204" pitchFamily="34" charset="0"/>
                <a:ea typeface="ＭＳ Ｐゴシック" panose="020B0600070205080204" pitchFamily="34" charset="-128"/>
              </a:rPr>
              <a:t>Begleitung Sterbender, bei denen die Spendung der Krankensalbung oder Wegzehrung nicht möglich oder nicht angemessen ist. Es wurde gesucht nach einer Form, ...</a:t>
            </a:r>
          </a:p>
          <a:p>
            <a:pPr marL="171450" indent="-171450">
              <a:buFont typeface="Arial" panose="020B0604020202020204" pitchFamily="34" charset="0"/>
              <a:buChar char="•"/>
            </a:pPr>
            <a:r>
              <a:rPr lang="de-DE" altLang="de-DE" baseline="0" dirty="0" smtClean="0">
                <a:latin typeface="Arial Narrow" panose="020B0606020202030204" pitchFamily="34" charset="0"/>
                <a:ea typeface="ＭＳ Ｐゴシック" panose="020B0600070205080204" pitchFamily="34" charset="-128"/>
              </a:rPr>
              <a:t>..., die hilft den Tod eines nahestehenden Menschen anzunehmen, ihm von Gott her gutes zu zusagen und sein Leben Gott anzuvertrauen.</a:t>
            </a:r>
          </a:p>
          <a:p>
            <a:pPr marL="171450" indent="-171450">
              <a:buFont typeface="Arial" panose="020B0604020202020204" pitchFamily="34" charset="0"/>
              <a:buChar char="•"/>
            </a:pPr>
            <a:r>
              <a:rPr lang="de-DE" altLang="de-DE" baseline="0" dirty="0" smtClean="0">
                <a:latin typeface="Arial Narrow" panose="020B0606020202030204" pitchFamily="34" charset="0"/>
                <a:ea typeface="ＭＳ Ｐゴシック" panose="020B0600070205080204" pitchFamily="34" charset="-128"/>
              </a:rPr>
              <a:t>..., die mit liturgisch ungeübten gefeiert werden kann.</a:t>
            </a:r>
          </a:p>
          <a:p>
            <a:pPr marL="171450" indent="-171450">
              <a:buFont typeface="Arial" panose="020B0604020202020204" pitchFamily="34" charset="0"/>
              <a:buChar char="•"/>
            </a:pPr>
            <a:r>
              <a:rPr lang="de-DE" altLang="de-DE" baseline="0" dirty="0" smtClean="0">
                <a:latin typeface="Arial Narrow" panose="020B0606020202030204" pitchFamily="34" charset="0"/>
                <a:ea typeface="ＭＳ Ｐゴシック" panose="020B0600070205080204" pitchFamily="34" charset="-128"/>
              </a:rPr>
              <a:t>..., die auch von Laien geleitet werden kann.</a:t>
            </a:r>
          </a:p>
          <a:p>
            <a:pPr marL="171450" indent="-171450">
              <a:buFont typeface="Arial" panose="020B0604020202020204" pitchFamily="34" charset="0"/>
              <a:buChar char="•"/>
            </a:pPr>
            <a:r>
              <a:rPr lang="de-DE" altLang="de-DE" baseline="0" dirty="0" smtClean="0">
                <a:latin typeface="Arial Narrow" panose="020B0606020202030204" pitchFamily="34" charset="0"/>
                <a:ea typeface="ＭＳ Ｐゴシック" panose="020B0600070205080204" pitchFamily="34" charset="-128"/>
              </a:rPr>
              <a:t>..., die Angehörige selbst gestalten können, wenn kein Seelsorger anwesend ist</a:t>
            </a:r>
            <a:r>
              <a:rPr lang="de-DE" altLang="de-DE" baseline="0" dirty="0" smtClean="0">
                <a:latin typeface="Arial Narrow" panose="020B0606020202030204" pitchFamily="34" charset="0"/>
                <a:ea typeface="ＭＳ Ｐゴシック" panose="020B0600070205080204" pitchFamily="34" charset="-128"/>
              </a:rPr>
              <a:t>.</a:t>
            </a:r>
          </a:p>
          <a:p>
            <a:pPr marL="171450" marR="0" lvl="0" indent="-171450" algn="l" defTabSz="4572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de-DE" altLang="de-DE" baseline="0" dirty="0" smtClean="0">
                <a:latin typeface="Arial Narrow" panose="020B0606020202030204" pitchFamily="34" charset="0"/>
                <a:ea typeface="ＭＳ Ｐゴシック" panose="020B0600070205080204" pitchFamily="34" charset="-128"/>
              </a:rPr>
              <a:t>...., die zur Sprachfähigkeit im Angesicht des Todes beiträgt.</a:t>
            </a:r>
          </a:p>
          <a:p>
            <a:pPr marL="171450" indent="-171450">
              <a:buFont typeface="Arial" panose="020B0604020202020204" pitchFamily="34" charset="0"/>
              <a:buChar char="•"/>
            </a:pPr>
            <a:endParaRPr lang="de-DE" altLang="de-DE" baseline="0" dirty="0" smtClean="0">
              <a:latin typeface="Arial Narrow" panose="020B0606020202030204" pitchFamily="34" charset="0"/>
              <a:ea typeface="ＭＳ Ｐゴシック" panose="020B0600070205080204" pitchFamily="34" charset="-128"/>
            </a:endParaRPr>
          </a:p>
          <a:p>
            <a:pPr marL="171450" indent="-171450">
              <a:buFont typeface="Arial" panose="020B0604020202020204" pitchFamily="34" charset="0"/>
              <a:buChar char="•"/>
            </a:pPr>
            <a:endParaRPr lang="de-DE" altLang="de-DE" baseline="0" dirty="0" smtClean="0">
              <a:latin typeface="Arial Narrow" panose="020B0606020202030204" pitchFamily="34" charset="0"/>
              <a:ea typeface="ＭＳ Ｐゴシック" panose="020B0600070205080204" pitchFamily="34" charset="-128"/>
            </a:endParaRPr>
          </a:p>
          <a:p>
            <a:pPr marL="0" indent="0">
              <a:buFont typeface="Arial" panose="020B0604020202020204" pitchFamily="34" charset="0"/>
              <a:buNone/>
            </a:pPr>
            <a:r>
              <a:rPr lang="de-DE" altLang="de-DE" baseline="0" dirty="0" smtClean="0">
                <a:latin typeface="Arial Narrow" panose="020B0606020202030204" pitchFamily="34" charset="0"/>
                <a:ea typeface="ＭＳ Ｐゴシック" panose="020B0600070205080204" pitchFamily="34" charset="-128"/>
              </a:rPr>
              <a:t>Da es nicht gelungen ist gemeinsam für das deutsche Sprachgebiet ein solches Ritual zu erarbeiten, setzt sich dieses Ritual nun nach und nach als diözesane Liturgie durch. </a:t>
            </a:r>
            <a:r>
              <a:rPr lang="de-DE" altLang="de-DE" baseline="0" dirty="0" smtClean="0">
                <a:latin typeface="Arial Narrow" panose="020B0606020202030204" pitchFamily="34" charset="0"/>
                <a:ea typeface="ＭＳ Ｐゴシック" panose="020B0600070205080204" pitchFamily="34" charset="-128"/>
              </a:rPr>
              <a:t>Einzelne Bistümer erstellen eigene Vorlagen </a:t>
            </a:r>
            <a:r>
              <a:rPr lang="de-DE" altLang="de-DE" baseline="0" dirty="0" smtClean="0">
                <a:latin typeface="Arial Narrow" panose="020B0606020202030204" pitchFamily="34" charset="0"/>
                <a:ea typeface="ＭＳ Ｐゴシック" panose="020B0600070205080204" pitchFamily="34" charset="-128"/>
              </a:rPr>
              <a:t>auf der Grundlage der ersten Veröffentlichung der Diözese Rottenburg-Stuttgart (Freiburg, Würzburg, Trier [</a:t>
            </a:r>
            <a:r>
              <a:rPr lang="de-DE" altLang="de-DE" baseline="0" dirty="0" smtClean="0">
                <a:latin typeface="Arial Narrow" panose="020B0606020202030204" pitchFamily="34" charset="0"/>
                <a:ea typeface="ＭＳ Ｐゴシック" panose="020B0600070205080204" pitchFamily="34" charset="-128"/>
              </a:rPr>
              <a:t>unabhängige </a:t>
            </a:r>
            <a:r>
              <a:rPr lang="de-DE" altLang="de-DE" baseline="0" dirty="0" smtClean="0">
                <a:latin typeface="Arial Narrow" panose="020B0606020202030204" pitchFamily="34" charset="0"/>
                <a:ea typeface="ＭＳ Ｐゴシック" panose="020B0600070205080204" pitchFamily="34" charset="-128"/>
              </a:rPr>
              <a:t>Form], Osnabrück, weitere sind </a:t>
            </a:r>
            <a:r>
              <a:rPr lang="de-DE" altLang="de-DE" baseline="0" dirty="0" smtClean="0">
                <a:latin typeface="Arial Narrow" panose="020B0606020202030204" pitchFamily="34" charset="0"/>
                <a:ea typeface="ＭＳ Ｐゴシック" panose="020B0600070205080204" pitchFamily="34" charset="-128"/>
              </a:rPr>
              <a:t>in Bearbeitung)</a:t>
            </a:r>
            <a:endParaRPr lang="de-DE" altLang="de-DE" baseline="0" dirty="0" smtClean="0">
              <a:latin typeface="Arial Narrow" panose="020B0606020202030204" pitchFamily="34" charset="0"/>
              <a:ea typeface="ＭＳ Ｐゴシック" panose="020B0600070205080204" pitchFamily="34" charset="-128"/>
            </a:endParaRPr>
          </a:p>
          <a:p>
            <a:pPr marL="0" indent="0">
              <a:buFont typeface="Arial" panose="020B0604020202020204" pitchFamily="34" charset="0"/>
              <a:buNone/>
            </a:pPr>
            <a:endParaRPr lang="de-DE" altLang="de-DE" baseline="0" dirty="0" smtClean="0">
              <a:latin typeface="Arial Narrow" panose="020B0606020202030204" pitchFamily="34" charset="0"/>
              <a:ea typeface="ＭＳ Ｐゴシック" panose="020B0600070205080204" pitchFamily="34" charset="-128"/>
            </a:endParaRPr>
          </a:p>
          <a:p>
            <a:pPr marL="0" indent="0">
              <a:buFont typeface="Arial" panose="020B0604020202020204" pitchFamily="34" charset="0"/>
              <a:buNone/>
            </a:pPr>
            <a:r>
              <a:rPr lang="de-DE" altLang="de-DE" baseline="0" dirty="0" smtClean="0">
                <a:latin typeface="Arial Narrow" panose="020B0606020202030204" pitchFamily="34" charset="0"/>
                <a:ea typeface="ＭＳ Ｐゴシック" panose="020B0600070205080204" pitchFamily="34" charset="-128"/>
              </a:rPr>
              <a:t>Im Bistum Speyer wurde das Thema Sterbesegen in die Standards zur Liturgie aufgenommen. </a:t>
            </a:r>
            <a:br>
              <a:rPr lang="de-DE" altLang="de-DE" baseline="0" dirty="0" smtClean="0">
                <a:latin typeface="Arial Narrow" panose="020B0606020202030204" pitchFamily="34" charset="0"/>
                <a:ea typeface="ＭＳ Ｐゴシック" panose="020B0600070205080204" pitchFamily="34" charset="-128"/>
              </a:rPr>
            </a:br>
            <a:r>
              <a:rPr lang="de-DE" altLang="de-DE" baseline="0" dirty="0" smtClean="0">
                <a:latin typeface="Arial Narrow" panose="020B0606020202030204" pitchFamily="34" charset="0"/>
                <a:ea typeface="ＭＳ Ｐゴシック" panose="020B0600070205080204" pitchFamily="34" charset="-128"/>
              </a:rPr>
              <a:t>Dort wird angekündigt, dass das Bistum eine eigene Handreichung erarbeitet und zur Verfügung stellt. (5.4.3.6.5.2)</a:t>
            </a:r>
          </a:p>
          <a:p>
            <a:pPr marL="0" indent="0">
              <a:buFont typeface="Arial" panose="020B0604020202020204" pitchFamily="34" charset="0"/>
              <a:buNone/>
            </a:pPr>
            <a:endParaRPr lang="de-DE" altLang="de-DE" baseline="0" dirty="0" smtClean="0">
              <a:latin typeface="Arial Narrow" panose="020B0606020202030204" pitchFamily="34" charset="0"/>
              <a:ea typeface="ＭＳ Ｐゴシック" panose="020B0600070205080204" pitchFamily="34" charset="-128"/>
            </a:endParaRPr>
          </a:p>
          <a:p>
            <a:pPr marL="0" indent="0">
              <a:buFont typeface="Arial" panose="020B0604020202020204" pitchFamily="34" charset="0"/>
              <a:buNone/>
            </a:pPr>
            <a:r>
              <a:rPr lang="de-DE" altLang="de-DE" baseline="0" dirty="0" smtClean="0">
                <a:latin typeface="Arial Narrow" panose="020B0606020202030204" pitchFamily="34" charset="0"/>
                <a:ea typeface="ＭＳ Ｐゴシック" panose="020B0600070205080204" pitchFamily="34" charset="-128"/>
              </a:rPr>
              <a:t>Nach dem Forum VI beauftragte der Bischof eine Arbeitsgruppe mit der Aufgabe einen Text für die Feier des Sterbesegens zu entwerfen.</a:t>
            </a:r>
          </a:p>
          <a:p>
            <a:pPr marL="0" indent="0">
              <a:buFont typeface="Arial" panose="020B0604020202020204" pitchFamily="34" charset="0"/>
              <a:buNone/>
            </a:pPr>
            <a:r>
              <a:rPr lang="de-DE" altLang="de-DE" baseline="0" dirty="0" smtClean="0">
                <a:latin typeface="Arial Narrow" panose="020B0606020202030204" pitchFamily="34" charset="0"/>
                <a:ea typeface="ＭＳ Ｐゴシック" panose="020B0600070205080204" pitchFamily="34" charset="-128"/>
              </a:rPr>
              <a:t>Die Arbeitsgruppe setzte sich zusammen aus Krankenhausseelsorgerinnen, der Fachreferentin der ökumenischen Hospizhilfe, der Referentin für Hospiz und Trauerseelsorge, dem Regens und dem Liturgiereferenten des Bistums.</a:t>
            </a:r>
          </a:p>
          <a:p>
            <a:pPr marL="0" indent="0">
              <a:buFont typeface="Arial" panose="020B0604020202020204" pitchFamily="34" charset="0"/>
              <a:buNone/>
            </a:pPr>
            <a:endParaRPr lang="de-DE" altLang="de-DE" baseline="0" dirty="0" smtClean="0">
              <a:latin typeface="Arial Narrow" panose="020B0606020202030204" pitchFamily="34" charset="0"/>
              <a:ea typeface="ＭＳ Ｐゴシック" panose="020B0600070205080204" pitchFamily="34" charset="-128"/>
            </a:endParaRPr>
          </a:p>
          <a:p>
            <a:pPr marL="0" indent="0">
              <a:buFont typeface="Arial" panose="020B0604020202020204" pitchFamily="34" charset="0"/>
              <a:buNone/>
            </a:pPr>
            <a:r>
              <a:rPr lang="de-DE" altLang="de-DE" baseline="0" dirty="0" smtClean="0">
                <a:latin typeface="Arial Narrow" panose="020B0606020202030204" pitchFamily="34" charset="0"/>
                <a:ea typeface="ＭＳ Ｐゴシック" panose="020B0600070205080204" pitchFamily="34" charset="-128"/>
              </a:rPr>
              <a:t>Der </a:t>
            </a:r>
            <a:r>
              <a:rPr lang="de-DE" altLang="de-DE" baseline="0" dirty="0" smtClean="0">
                <a:latin typeface="Arial Narrow" panose="020B0606020202030204" pitchFamily="34" charset="0"/>
                <a:ea typeface="ＭＳ Ｐゴシック" panose="020B0600070205080204" pitchFamily="34" charset="-128"/>
              </a:rPr>
              <a:t>Text wurde mehrmals im Liturgischen Rat beraten</a:t>
            </a:r>
            <a:r>
              <a:rPr lang="de-DE" altLang="de-DE" baseline="0" dirty="0" smtClean="0">
                <a:latin typeface="Arial Narrow" panose="020B0606020202030204" pitchFamily="34" charset="0"/>
                <a:ea typeface="ＭＳ Ｐゴシック" panose="020B0600070205080204" pitchFamily="34" charset="-128"/>
              </a:rPr>
              <a:t>.</a:t>
            </a:r>
            <a:endParaRPr lang="de-DE" altLang="de-DE" baseline="0" dirty="0" smtClean="0">
              <a:latin typeface="Arial Narrow" panose="020B0606020202030204" pitchFamily="34" charset="0"/>
              <a:ea typeface="ＭＳ Ｐゴシック" panose="020B0600070205080204" pitchFamily="34" charset="-128"/>
            </a:endParaRPr>
          </a:p>
        </p:txBody>
      </p:sp>
      <p:sp>
        <p:nvSpPr>
          <p:cNvPr id="4710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423CCDF-8EB5-4CEC-83B9-8DFAFE3E2F6B}" type="slidenum">
              <a:rPr lang="de-DE" altLang="de-DE" smtClean="0"/>
              <a:pPr/>
              <a:t>12</a:t>
            </a:fld>
            <a:endParaRPr lang="de-DE" altLang="de-DE" smtClean="0"/>
          </a:p>
        </p:txBody>
      </p:sp>
    </p:spTree>
    <p:extLst>
      <p:ext uri="{BB962C8B-B14F-4D97-AF65-F5344CB8AC3E}">
        <p14:creationId xmlns:p14="http://schemas.microsoft.com/office/powerpoint/2010/main" val="2834558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10000"/>
          </a:bodyPr>
          <a:lstStyle/>
          <a:p>
            <a:r>
              <a:rPr lang="de-DE" altLang="de-DE" dirty="0" smtClean="0">
                <a:latin typeface="Arial Narrow" panose="020B0606020202030204" pitchFamily="34" charset="0"/>
                <a:ea typeface="ＭＳ Ｐゴシック" panose="020B0600070205080204" pitchFamily="34" charset="-128"/>
              </a:rPr>
              <a:t>Diese Form der Begleitung Sterbender ist den meisten Menschen unbekannt. Sie wissen gar nicht, dass sie danach fragen</a:t>
            </a:r>
            <a:r>
              <a:rPr lang="de-DE" altLang="de-DE" baseline="0" dirty="0" smtClean="0">
                <a:latin typeface="Arial Narrow" panose="020B0606020202030204" pitchFamily="34" charset="0"/>
                <a:ea typeface="ＭＳ Ｐゴシック" panose="020B0600070205080204" pitchFamily="34" charset="-128"/>
              </a:rPr>
              <a:t> könnten. </a:t>
            </a:r>
          </a:p>
          <a:p>
            <a:r>
              <a:rPr lang="de-DE" altLang="de-DE" baseline="0" dirty="0" smtClean="0">
                <a:latin typeface="Arial Narrow" panose="020B0606020202030204" pitchFamily="34" charset="0"/>
                <a:ea typeface="ＭＳ Ｐゴシック" panose="020B0600070205080204" pitchFamily="34" charset="-128"/>
              </a:rPr>
              <a:t>Daher ist es notwendig, neben der internen Kommunikation, den Sterbesegen auch nach außen hin bekannt zu machen.</a:t>
            </a:r>
          </a:p>
          <a:p>
            <a:endParaRPr lang="de-DE" altLang="de-DE" baseline="0" dirty="0" smtClean="0">
              <a:latin typeface="Arial Narrow" panose="020B0606020202030204" pitchFamily="34" charset="0"/>
              <a:ea typeface="ＭＳ Ｐゴシック" panose="020B0600070205080204" pitchFamily="34" charset="-128"/>
            </a:endParaRPr>
          </a:p>
          <a:p>
            <a:r>
              <a:rPr lang="de-DE" altLang="de-DE" baseline="0" dirty="0" smtClean="0">
                <a:latin typeface="Arial Narrow" panose="020B0606020202030204" pitchFamily="34" charset="0"/>
                <a:ea typeface="ＭＳ Ｐゴシック" panose="020B0600070205080204" pitchFamily="34" charset="-128"/>
              </a:rPr>
              <a:t>Für alle, die den Sterbesegen leiten ist es wichtig, dass diese Form als diözesane Liturgie vom Bischof </a:t>
            </a:r>
            <a:r>
              <a:rPr lang="de-DE" altLang="de-DE" baseline="0" dirty="0" smtClean="0">
                <a:latin typeface="Arial Narrow" panose="020B0606020202030204" pitchFamily="34" charset="0"/>
                <a:ea typeface="ＭＳ Ｐゴシック" panose="020B0600070205080204" pitchFamily="34" charset="-128"/>
              </a:rPr>
              <a:t>in Kraft gesetzt wird.</a:t>
            </a:r>
            <a:endParaRPr lang="de-DE" altLang="de-DE" baseline="0" dirty="0" smtClean="0">
              <a:latin typeface="Arial Narrow" panose="020B0606020202030204" pitchFamily="34" charset="0"/>
              <a:ea typeface="ＭＳ Ｐゴシック" panose="020B0600070205080204" pitchFamily="34" charset="-128"/>
            </a:endParaRPr>
          </a:p>
          <a:p>
            <a:r>
              <a:rPr lang="de-DE" altLang="de-DE" baseline="0" dirty="0" smtClean="0">
                <a:latin typeface="Arial Narrow" panose="020B0606020202030204" pitchFamily="34" charset="0"/>
                <a:ea typeface="ＭＳ Ｐゴシック" panose="020B0600070205080204" pitchFamily="34" charset="-128"/>
              </a:rPr>
              <a:t>Zusätzlich gibt es bereits einen reichen Erfahrungsschatz der Krankenhausseelsorgerinnen von dem wir berichten können um deutlich zu machen, dass dies ein von den Seelsorgern gewünschtes und erprobtes Ritual ist.</a:t>
            </a:r>
          </a:p>
          <a:p>
            <a:r>
              <a:rPr lang="de-DE" altLang="de-DE" baseline="0" dirty="0" smtClean="0">
                <a:latin typeface="Arial Narrow" panose="020B0606020202030204" pitchFamily="34" charset="0"/>
                <a:ea typeface="ＭＳ Ｐゴシック" panose="020B0600070205080204" pitchFamily="34" charset="-128"/>
              </a:rPr>
              <a:t>Um den Gläubigen vor Ort die Bedeutung des Sterbesegens zu vermitteln </a:t>
            </a:r>
            <a:r>
              <a:rPr lang="de-DE" altLang="de-DE" baseline="0" dirty="0" smtClean="0">
                <a:latin typeface="Arial Narrow" panose="020B0606020202030204" pitchFamily="34" charset="0"/>
                <a:ea typeface="ＭＳ Ｐゴシック" panose="020B0600070205080204" pitchFamily="34" charset="-128"/>
              </a:rPr>
              <a:t>stellen wir einen Textbaustein </a:t>
            </a:r>
            <a:r>
              <a:rPr lang="de-DE" altLang="de-DE" baseline="0" dirty="0" smtClean="0">
                <a:latin typeface="Arial Narrow" panose="020B0606020202030204" pitchFamily="34" charset="0"/>
                <a:ea typeface="ＭＳ Ｐゴシック" panose="020B0600070205080204" pitchFamily="34" charset="-128"/>
              </a:rPr>
              <a:t>für den </a:t>
            </a:r>
            <a:r>
              <a:rPr lang="de-DE" altLang="de-DE" baseline="0" dirty="0" smtClean="0">
                <a:latin typeface="Arial Narrow" panose="020B0606020202030204" pitchFamily="34" charset="0"/>
                <a:ea typeface="ＭＳ Ｐゴシック" panose="020B0600070205080204" pitchFamily="34" charset="-128"/>
              </a:rPr>
              <a:t>Pfarrbrief auf der Homepage zur Verfügung.</a:t>
            </a:r>
            <a:endParaRPr lang="de-DE" altLang="de-DE" baseline="0" dirty="0" smtClean="0">
              <a:latin typeface="Arial Narrow" panose="020B0606020202030204" pitchFamily="34" charset="0"/>
              <a:ea typeface="ＭＳ Ｐゴシック" panose="020B0600070205080204" pitchFamily="34" charset="-128"/>
            </a:endParaRPr>
          </a:p>
          <a:p>
            <a:endParaRPr lang="de-DE" altLang="de-DE" baseline="0" dirty="0" smtClean="0">
              <a:latin typeface="Arial Narrow" panose="020B0606020202030204" pitchFamily="34" charset="0"/>
              <a:ea typeface="ＭＳ Ｐゴシック" panose="020B0600070205080204" pitchFamily="34" charset="-128"/>
            </a:endParaRPr>
          </a:p>
          <a:p>
            <a:r>
              <a:rPr lang="de-DE" altLang="de-DE" baseline="0" dirty="0" smtClean="0">
                <a:latin typeface="Arial Narrow" panose="020B0606020202030204" pitchFamily="34" charset="0"/>
                <a:ea typeface="ＭＳ Ｐゴシック" panose="020B0600070205080204" pitchFamily="34" charset="-128"/>
              </a:rPr>
              <a:t>Da </a:t>
            </a:r>
            <a:r>
              <a:rPr lang="de-DE" altLang="de-DE" baseline="0" dirty="0" smtClean="0">
                <a:latin typeface="Arial Narrow" panose="020B0606020202030204" pitchFamily="34" charset="0"/>
                <a:ea typeface="ＭＳ Ｐゴシック" panose="020B0600070205080204" pitchFamily="34" charset="-128"/>
              </a:rPr>
              <a:t>es bisher ein unbekanntes Ritual ist und sich auch an „ungeübte“ wendet, ist es wichtig, den Mitfeiernden eine Übersicht mit den wichtigsten Texten in die Hand zu geben</a:t>
            </a:r>
            <a:r>
              <a:rPr lang="de-DE" altLang="de-DE" baseline="0" dirty="0" smtClean="0">
                <a:latin typeface="Arial Narrow" panose="020B0606020202030204" pitchFamily="34" charset="0"/>
                <a:ea typeface="ＭＳ Ｐゴシック" panose="020B0600070205080204" pitchFamily="34" charset="-128"/>
              </a:rPr>
              <a:t>. Daher kann beim Fachbereich Hospiz- und Trauerseelsorge des Bischöflichen Ordinariats eine Gebetskarte bestellt werden.</a:t>
            </a:r>
            <a:endParaRPr lang="de-DE" altLang="de-DE" baseline="0" dirty="0" smtClean="0">
              <a:latin typeface="Arial Narrow" panose="020B0606020202030204" pitchFamily="34" charset="0"/>
              <a:ea typeface="ＭＳ Ｐゴシック" panose="020B0600070205080204" pitchFamily="34" charset="-128"/>
            </a:endParaRPr>
          </a:p>
          <a:p>
            <a:endParaRPr lang="de-DE" altLang="de-DE" baseline="0" dirty="0" smtClean="0">
              <a:latin typeface="Arial Narrow" panose="020B0606020202030204" pitchFamily="34" charset="0"/>
              <a:ea typeface="ＭＳ Ｐゴシック" panose="020B0600070205080204" pitchFamily="34" charset="-128"/>
            </a:endParaRPr>
          </a:p>
          <a:p>
            <a:r>
              <a:rPr lang="de-DE" altLang="de-DE" baseline="0" dirty="0" smtClean="0">
                <a:latin typeface="Arial Narrow" panose="020B0606020202030204" pitchFamily="34" charset="0"/>
                <a:ea typeface="ＭＳ Ｐゴシック" panose="020B0600070205080204" pitchFamily="34" charset="-128"/>
              </a:rPr>
              <a:t>Um die Sterbenden und Ihre Angehörigen im Sterbeprozess nicht allein zu lassen, bietet es sich an, die Gebetstexte als Erinnerung oder als Anregung zur Fortführung auszuhändigen. </a:t>
            </a:r>
            <a:r>
              <a:rPr lang="de-DE" altLang="de-DE" baseline="0" dirty="0" smtClean="0">
                <a:latin typeface="Arial Narrow" panose="020B0606020202030204" pitchFamily="34" charset="0"/>
                <a:ea typeface="ＭＳ Ｐゴシック" panose="020B0600070205080204" pitchFamily="34" charset="-128"/>
              </a:rPr>
              <a:t>(Gebetskarten</a:t>
            </a:r>
            <a:r>
              <a:rPr lang="de-DE" altLang="de-DE" baseline="0" dirty="0" smtClean="0">
                <a:latin typeface="Arial Narrow" panose="020B0606020202030204" pitchFamily="34" charset="0"/>
                <a:ea typeface="ＭＳ Ｐゴシック" panose="020B0600070205080204" pitchFamily="34" charset="-128"/>
              </a:rPr>
              <a:t>)</a:t>
            </a:r>
          </a:p>
          <a:p>
            <a:endParaRPr lang="de-DE" altLang="de-DE" baseline="0" dirty="0" smtClean="0">
              <a:latin typeface="Arial Narrow" panose="020B0606020202030204" pitchFamily="34" charset="0"/>
              <a:ea typeface="ＭＳ Ｐゴシック" panose="020B0600070205080204" pitchFamily="34" charset="-128"/>
            </a:endParaRPr>
          </a:p>
          <a:p>
            <a:r>
              <a:rPr lang="de-DE" altLang="de-DE" baseline="0" dirty="0" smtClean="0">
                <a:latin typeface="Arial Narrow" panose="020B0606020202030204" pitchFamily="34" charset="0"/>
                <a:ea typeface="ＭＳ Ｐゴシック" panose="020B0600070205080204" pitchFamily="34" charset="-128"/>
              </a:rPr>
              <a:t>Wunsch </a:t>
            </a:r>
            <a:r>
              <a:rPr lang="de-DE" altLang="de-DE" baseline="0" dirty="0" smtClean="0">
                <a:latin typeface="Arial Narrow" panose="020B0606020202030204" pitchFamily="34" charset="0"/>
                <a:ea typeface="ＭＳ Ｐゴシック" panose="020B0600070205080204" pitchFamily="34" charset="-128"/>
              </a:rPr>
              <a:t>der Arbeitsgruppe ist möglichst direkt den pastoralen Mitarbeitern und denen die haupt- und ehrenamtlich Sterbende </a:t>
            </a:r>
            <a:r>
              <a:rPr lang="de-DE" altLang="de-DE" baseline="0" dirty="0" smtClean="0">
                <a:latin typeface="Arial Narrow" panose="020B0606020202030204" pitchFamily="34" charset="0"/>
                <a:ea typeface="ＭＳ Ｐゴシック" panose="020B0600070205080204" pitchFamily="34" charset="-128"/>
              </a:rPr>
              <a:t>begleiten, </a:t>
            </a:r>
            <a:r>
              <a:rPr lang="de-DE" altLang="de-DE" baseline="0" dirty="0" smtClean="0">
                <a:latin typeface="Arial Narrow" panose="020B0606020202030204" pitchFamily="34" charset="0"/>
                <a:ea typeface="ＭＳ Ｐゴシック" panose="020B0600070205080204" pitchFamily="34" charset="-128"/>
              </a:rPr>
              <a:t>in Kontakt zu kommen und den Sterbesegen vorstellen zu können.</a:t>
            </a:r>
          </a:p>
          <a:p>
            <a:r>
              <a:rPr lang="de-DE" altLang="de-DE" baseline="0" dirty="0" smtClean="0">
                <a:latin typeface="Arial Narrow" panose="020B0606020202030204" pitchFamily="34" charset="0"/>
                <a:ea typeface="ＭＳ Ｐゴシック" panose="020B0600070205080204" pitchFamily="34" charset="-128"/>
              </a:rPr>
              <a:t>Daher planen wir alle Einrichtungen in diesem Feld anzuschreiben und wären dankbar, wenn Sie uns weitere Zielgruppen nennen könnten.</a:t>
            </a:r>
          </a:p>
          <a:p>
            <a:endParaRPr lang="de-DE" altLang="de-DE" baseline="0" dirty="0" smtClean="0">
              <a:latin typeface="Arial Narrow" panose="020B0606020202030204" pitchFamily="34" charset="0"/>
              <a:ea typeface="ＭＳ Ｐゴシック" panose="020B0600070205080204" pitchFamily="34" charset="-128"/>
            </a:endParaRPr>
          </a:p>
          <a:p>
            <a:r>
              <a:rPr lang="de-DE" altLang="de-DE" baseline="0" dirty="0" smtClean="0">
                <a:latin typeface="Arial Narrow" panose="020B0606020202030204" pitchFamily="34" charset="0"/>
                <a:ea typeface="ＭＳ Ｐゴシック" panose="020B0600070205080204" pitchFamily="34" charset="-128"/>
              </a:rPr>
              <a:t>Da die ersten Anfragen bereits eingegangen sind, </a:t>
            </a:r>
            <a:r>
              <a:rPr lang="de-DE" altLang="de-DE" baseline="0" dirty="0" smtClean="0">
                <a:latin typeface="Arial Narrow" panose="020B0606020202030204" pitchFamily="34" charset="0"/>
                <a:ea typeface="ＭＳ Ｐゴシック" panose="020B0600070205080204" pitchFamily="34" charset="-128"/>
              </a:rPr>
              <a:t>bieten wir bereits im Frühjahr 2017 einen ersten Ausbildungskurs </a:t>
            </a:r>
            <a:r>
              <a:rPr lang="de-DE" altLang="de-DE" baseline="0" dirty="0" smtClean="0">
                <a:latin typeface="Arial Narrow" panose="020B0606020202030204" pitchFamily="34" charset="0"/>
                <a:ea typeface="ＭＳ Ｐゴシック" panose="020B0600070205080204" pitchFamily="34" charset="-128"/>
              </a:rPr>
              <a:t>zum Sterbesegen </a:t>
            </a:r>
            <a:r>
              <a:rPr lang="de-DE" altLang="de-DE" baseline="0" dirty="0" smtClean="0">
                <a:latin typeface="Arial Narrow" panose="020B0606020202030204" pitchFamily="34" charset="0"/>
                <a:ea typeface="ＭＳ Ｐゴシック" panose="020B0600070205080204" pitchFamily="34" charset="-128"/>
              </a:rPr>
              <a:t>an.</a:t>
            </a:r>
            <a:endParaRPr lang="de-DE" altLang="de-DE" baseline="0" dirty="0" smtClean="0">
              <a:latin typeface="Arial Narrow" panose="020B0606020202030204" pitchFamily="34" charset="0"/>
              <a:ea typeface="ＭＳ Ｐゴシック" panose="020B0600070205080204" pitchFamily="34" charset="-128"/>
            </a:endParaRPr>
          </a:p>
        </p:txBody>
      </p:sp>
      <p:sp>
        <p:nvSpPr>
          <p:cNvPr id="4710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423CCDF-8EB5-4CEC-83B9-8DFAFE3E2F6B}" type="slidenum">
              <a:rPr lang="de-DE" altLang="de-DE" smtClean="0"/>
              <a:pPr/>
              <a:t>13</a:t>
            </a:fld>
            <a:endParaRPr lang="de-DE" altLang="de-DE" smtClean="0"/>
          </a:p>
        </p:txBody>
      </p:sp>
    </p:spTree>
    <p:extLst>
      <p:ext uri="{BB962C8B-B14F-4D97-AF65-F5344CB8AC3E}">
        <p14:creationId xmlns:p14="http://schemas.microsoft.com/office/powerpoint/2010/main" val="21129399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de-DE" altLang="de-DE" dirty="0" smtClean="0">
                <a:ea typeface="ＭＳ Ｐゴシック" panose="020B0600070205080204" pitchFamily="34" charset="-128"/>
              </a:rPr>
              <a:t>Bei der Ausbildung wird eine enge Kooperation mit den</a:t>
            </a:r>
            <a:r>
              <a:rPr lang="de-DE" altLang="de-DE" baseline="0" dirty="0" smtClean="0">
                <a:ea typeface="ＭＳ Ｐゴシック" panose="020B0600070205080204" pitchFamily="34" charset="-128"/>
              </a:rPr>
              <a:t> anderen Akteuren auf diesem Feld angestrebt.</a:t>
            </a:r>
            <a:endParaRPr lang="de-DE" altLang="de-DE" dirty="0" smtClean="0">
              <a:ea typeface="ＭＳ Ｐゴシック" panose="020B0600070205080204" pitchFamily="34" charset="-128"/>
            </a:endParaRPr>
          </a:p>
          <a:p>
            <a:r>
              <a:rPr lang="de-DE" altLang="de-DE" dirty="0" smtClean="0">
                <a:ea typeface="ＭＳ Ｐゴシック" panose="020B0600070205080204" pitchFamily="34" charset="-128"/>
              </a:rPr>
              <a:t>Ausbildung </a:t>
            </a:r>
            <a:r>
              <a:rPr lang="de-DE" altLang="de-DE" baseline="0" dirty="0" smtClean="0">
                <a:ea typeface="ＭＳ Ｐゴシック" panose="020B0600070205080204" pitchFamily="34" charset="-128"/>
              </a:rPr>
              <a:t>Hospizhilfe (z.B. Situation Sterbender) </a:t>
            </a:r>
            <a:br>
              <a:rPr lang="de-DE" altLang="de-DE" baseline="0" dirty="0" smtClean="0">
                <a:ea typeface="ＭＳ Ｐゴシック" panose="020B0600070205080204" pitchFamily="34" charset="-128"/>
              </a:rPr>
            </a:br>
            <a:r>
              <a:rPr lang="de-DE" altLang="de-DE" baseline="0" dirty="0" smtClean="0">
                <a:ea typeface="ＭＳ Ｐゴシック" panose="020B0600070205080204" pitchFamily="34" charset="-128"/>
              </a:rPr>
              <a:t>sowie der Ausbildung Ehrenamtlicher </a:t>
            </a:r>
            <a:r>
              <a:rPr lang="de-DE" altLang="de-DE" baseline="0" dirty="0" err="1" smtClean="0">
                <a:ea typeface="ＭＳ Ｐゴシック" panose="020B0600070205080204" pitchFamily="34" charset="-128"/>
              </a:rPr>
              <a:t>BegleiterInnen</a:t>
            </a:r>
            <a:r>
              <a:rPr lang="de-DE" altLang="de-DE" baseline="0" dirty="0" smtClean="0">
                <a:ea typeface="ＭＳ Ｐゴシック" panose="020B0600070205080204" pitchFamily="34" charset="-128"/>
              </a:rPr>
              <a:t> im Krankenhaus und Altenpflegeheim (Seelsorgerliches Gespräche mit Kranken und Sterbenden).</a:t>
            </a:r>
          </a:p>
          <a:p>
            <a:endParaRPr lang="de-DE" altLang="de-DE" baseline="0" dirty="0" smtClean="0">
              <a:ea typeface="ＭＳ Ｐゴシック" panose="020B0600070205080204" pitchFamily="34" charset="-128"/>
            </a:endParaRPr>
          </a:p>
          <a:p>
            <a:r>
              <a:rPr lang="de-DE" altLang="de-DE" baseline="0" dirty="0" smtClean="0">
                <a:ea typeface="ＭＳ Ｐゴシック" panose="020B0600070205080204" pitchFamily="34" charset="-128"/>
              </a:rPr>
              <a:t>Bereits absolvierte Ausbildungen sollen anerkannt werden (z.B. </a:t>
            </a:r>
            <a:r>
              <a:rPr lang="de-DE" altLang="de-DE" baseline="0" dirty="0" err="1" smtClean="0">
                <a:ea typeface="ＭＳ Ｐゴシック" panose="020B0600070205080204" pitchFamily="34" charset="-128"/>
              </a:rPr>
              <a:t>HospizbegleiterIn</a:t>
            </a:r>
            <a:r>
              <a:rPr lang="de-DE" altLang="de-DE" baseline="0" dirty="0" smtClean="0">
                <a:ea typeface="ＭＳ Ｐゴシック" panose="020B0600070205080204" pitchFamily="34" charset="-128"/>
              </a:rPr>
              <a:t>, Ehrenamtliche Begleiterin im Krankenhaus / Altenpflegeheim)</a:t>
            </a:r>
            <a:endParaRPr lang="de-DE" altLang="de-DE" dirty="0" smtClean="0">
              <a:ea typeface="ＭＳ Ｐゴシック" panose="020B0600070205080204" pitchFamily="34" charset="-128"/>
            </a:endParaRPr>
          </a:p>
        </p:txBody>
      </p:sp>
      <p:sp>
        <p:nvSpPr>
          <p:cNvPr id="4710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423CCDF-8EB5-4CEC-83B9-8DFAFE3E2F6B}" type="slidenum">
              <a:rPr lang="de-DE" altLang="de-DE" smtClean="0"/>
              <a:pPr/>
              <a:t>14</a:t>
            </a:fld>
            <a:endParaRPr lang="de-DE" altLang="de-DE" smtClean="0"/>
          </a:p>
        </p:txBody>
      </p:sp>
    </p:spTree>
    <p:extLst>
      <p:ext uri="{BB962C8B-B14F-4D97-AF65-F5344CB8AC3E}">
        <p14:creationId xmlns:p14="http://schemas.microsoft.com/office/powerpoint/2010/main" val="15047146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smtClean="0">
              <a:ea typeface="ＭＳ Ｐゴシック" panose="020B0600070205080204" pitchFamily="34" charset="-128"/>
            </a:endParaRPr>
          </a:p>
        </p:txBody>
      </p:sp>
      <p:sp>
        <p:nvSpPr>
          <p:cNvPr id="4710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423CCDF-8EB5-4CEC-83B9-8DFAFE3E2F6B}" type="slidenum">
              <a:rPr lang="de-DE" altLang="de-DE" smtClean="0"/>
              <a:pPr/>
              <a:t>15</a:t>
            </a:fld>
            <a:endParaRPr lang="de-DE" altLang="de-DE" smtClean="0"/>
          </a:p>
        </p:txBody>
      </p:sp>
    </p:spTree>
    <p:extLst>
      <p:ext uri="{BB962C8B-B14F-4D97-AF65-F5344CB8AC3E}">
        <p14:creationId xmlns:p14="http://schemas.microsoft.com/office/powerpoint/2010/main" val="3585523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endParaRPr lang="de-DE" altLang="de-DE" baseline="0" dirty="0" smtClean="0">
              <a:latin typeface="Arial Narrow" panose="020B0606020202030204" pitchFamily="34" charset="0"/>
              <a:ea typeface="ＭＳ Ｐゴシック" panose="020B0600070205080204" pitchFamily="34" charset="-128"/>
            </a:endParaRPr>
          </a:p>
        </p:txBody>
      </p:sp>
      <p:sp>
        <p:nvSpPr>
          <p:cNvPr id="4710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423CCDF-8EB5-4CEC-83B9-8DFAFE3E2F6B}" type="slidenum">
              <a:rPr lang="de-DE" altLang="de-DE" smtClean="0"/>
              <a:pPr/>
              <a:t>2</a:t>
            </a:fld>
            <a:endParaRPr lang="de-DE" altLang="de-DE" smtClean="0"/>
          </a:p>
        </p:txBody>
      </p:sp>
    </p:spTree>
    <p:extLst>
      <p:ext uri="{BB962C8B-B14F-4D97-AF65-F5344CB8AC3E}">
        <p14:creationId xmlns:p14="http://schemas.microsoft.com/office/powerpoint/2010/main" val="2449561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endParaRPr lang="de-DE" altLang="de-DE" baseline="0" dirty="0" smtClean="0">
              <a:latin typeface="Arial Narrow" panose="020B0606020202030204" pitchFamily="34" charset="0"/>
              <a:ea typeface="ＭＳ Ｐゴシック" panose="020B0600070205080204" pitchFamily="34" charset="-128"/>
            </a:endParaRPr>
          </a:p>
        </p:txBody>
      </p:sp>
      <p:sp>
        <p:nvSpPr>
          <p:cNvPr id="4710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423CCDF-8EB5-4CEC-83B9-8DFAFE3E2F6B}" type="slidenum">
              <a:rPr lang="de-DE" altLang="de-DE" smtClean="0"/>
              <a:pPr/>
              <a:t>3</a:t>
            </a:fld>
            <a:endParaRPr lang="de-DE" altLang="de-DE" smtClean="0"/>
          </a:p>
        </p:txBody>
      </p:sp>
    </p:spTree>
    <p:extLst>
      <p:ext uri="{BB962C8B-B14F-4D97-AF65-F5344CB8AC3E}">
        <p14:creationId xmlns:p14="http://schemas.microsoft.com/office/powerpoint/2010/main" val="893287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endParaRPr lang="de-DE" altLang="de-DE" baseline="0" dirty="0" smtClean="0">
              <a:latin typeface="Arial Narrow" panose="020B0606020202030204" pitchFamily="34" charset="0"/>
              <a:ea typeface="ＭＳ Ｐゴシック" panose="020B0600070205080204" pitchFamily="34" charset="-128"/>
            </a:endParaRPr>
          </a:p>
        </p:txBody>
      </p:sp>
      <p:sp>
        <p:nvSpPr>
          <p:cNvPr id="4710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423CCDF-8EB5-4CEC-83B9-8DFAFE3E2F6B}" type="slidenum">
              <a:rPr lang="de-DE" altLang="de-DE" smtClean="0"/>
              <a:pPr/>
              <a:t>4</a:t>
            </a:fld>
            <a:endParaRPr lang="de-DE" altLang="de-DE" smtClean="0"/>
          </a:p>
        </p:txBody>
      </p:sp>
    </p:spTree>
    <p:extLst>
      <p:ext uri="{BB962C8B-B14F-4D97-AF65-F5344CB8AC3E}">
        <p14:creationId xmlns:p14="http://schemas.microsoft.com/office/powerpoint/2010/main" val="2929403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de-DE" dirty="0" smtClean="0">
                <a:latin typeface="Arial Narrow" panose="020B0606020202030204" pitchFamily="34" charset="0"/>
              </a:rPr>
              <a:t>Der Sterbesegen wurde in einem langen Prozess </a:t>
            </a:r>
            <a:r>
              <a:rPr lang="de-DE" b="1" dirty="0" smtClean="0">
                <a:latin typeface="Arial Narrow" panose="020B0606020202030204" pitchFamily="34" charset="0"/>
              </a:rPr>
              <a:t>von Krankenhausseelsorgerinnen entwickelt und erprobt</a:t>
            </a:r>
            <a:r>
              <a:rPr lang="de-DE" dirty="0" smtClean="0">
                <a:latin typeface="Arial Narrow" panose="020B0606020202030204" pitchFamily="34" charset="0"/>
              </a:rPr>
              <a:t>.</a:t>
            </a:r>
          </a:p>
          <a:p>
            <a:r>
              <a:rPr lang="de-DE" altLang="de-DE" baseline="0" dirty="0" smtClean="0">
                <a:latin typeface="Arial Narrow" panose="020B0606020202030204" pitchFamily="34" charset="0"/>
                <a:ea typeface="ＭＳ Ｐゴシック" panose="020B0600070205080204" pitchFamily="34" charset="-128"/>
              </a:rPr>
              <a:t>Sein Ursprung liegt in der Suche nach einer Form für die rituellen Begleitung Sterbender, bei denen die Spendung der Krankensalbung oder Wegzehrung nicht möglich oder nicht angemessen ist. Es wurde gesucht nach einer Form, ...</a:t>
            </a:r>
          </a:p>
          <a:p>
            <a:pPr marL="171450" indent="-171450">
              <a:buFont typeface="Arial" panose="020B0604020202020204" pitchFamily="34" charset="0"/>
              <a:buChar char="•"/>
            </a:pPr>
            <a:r>
              <a:rPr lang="de-DE" altLang="de-DE" baseline="0" dirty="0" smtClean="0">
                <a:latin typeface="Arial Narrow" panose="020B0606020202030204" pitchFamily="34" charset="0"/>
                <a:ea typeface="ＭＳ Ｐゴシック" panose="020B0600070205080204" pitchFamily="34" charset="-128"/>
              </a:rPr>
              <a:t>..., die hilft den Tod eines nahestehenden Menschen anzunehmen, ihm von Gott her gutes zu zusagen und sein Leben Gott anzuvertrauen.</a:t>
            </a:r>
          </a:p>
          <a:p>
            <a:pPr marL="171450" indent="-171450">
              <a:buFont typeface="Arial" panose="020B0604020202020204" pitchFamily="34" charset="0"/>
              <a:buChar char="•"/>
            </a:pPr>
            <a:r>
              <a:rPr lang="de-DE" altLang="de-DE" baseline="0" dirty="0" smtClean="0">
                <a:latin typeface="Arial Narrow" panose="020B0606020202030204" pitchFamily="34" charset="0"/>
                <a:ea typeface="ＭＳ Ｐゴシック" panose="020B0600070205080204" pitchFamily="34" charset="-128"/>
              </a:rPr>
              <a:t>..., die mit liturgisch ungeübten gefeiert werden kann.</a:t>
            </a:r>
          </a:p>
          <a:p>
            <a:pPr marL="171450" indent="-171450">
              <a:buFont typeface="Arial" panose="020B0604020202020204" pitchFamily="34" charset="0"/>
              <a:buChar char="•"/>
            </a:pPr>
            <a:r>
              <a:rPr lang="de-DE" altLang="de-DE" baseline="0" dirty="0" smtClean="0">
                <a:latin typeface="Arial Narrow" panose="020B0606020202030204" pitchFamily="34" charset="0"/>
                <a:ea typeface="ＭＳ Ｐゴシック" panose="020B0600070205080204" pitchFamily="34" charset="-128"/>
              </a:rPr>
              <a:t>..., die auch von Laien geleitet werden kann.</a:t>
            </a:r>
          </a:p>
          <a:p>
            <a:pPr marL="171450" indent="-171450">
              <a:buFont typeface="Arial" panose="020B0604020202020204" pitchFamily="34" charset="0"/>
              <a:buChar char="•"/>
            </a:pPr>
            <a:r>
              <a:rPr lang="de-DE" altLang="de-DE" baseline="0" dirty="0" smtClean="0">
                <a:latin typeface="Arial Narrow" panose="020B0606020202030204" pitchFamily="34" charset="0"/>
                <a:ea typeface="ＭＳ Ｐゴシック" panose="020B0600070205080204" pitchFamily="34" charset="-128"/>
              </a:rPr>
              <a:t>..., die Angehörige selbst gestalten können, wenn kein Seelsorger anwesend ist</a:t>
            </a:r>
            <a:r>
              <a:rPr lang="de-DE" altLang="de-DE" baseline="0" dirty="0" smtClean="0">
                <a:latin typeface="Arial Narrow" panose="020B0606020202030204" pitchFamily="34" charset="0"/>
                <a:ea typeface="ＭＳ Ｐゴシック" panose="020B0600070205080204" pitchFamily="34" charset="-128"/>
              </a:rPr>
              <a:t>.</a:t>
            </a:r>
          </a:p>
          <a:p>
            <a:pPr marL="171450" indent="-171450">
              <a:buFont typeface="Arial" panose="020B0604020202020204" pitchFamily="34" charset="0"/>
              <a:buChar char="•"/>
            </a:pPr>
            <a:endParaRPr lang="de-DE" altLang="de-DE" baseline="0" dirty="0" smtClean="0">
              <a:latin typeface="Arial Narrow" panose="020B0606020202030204" pitchFamily="34" charset="0"/>
              <a:ea typeface="ＭＳ Ｐゴシック" panose="020B0600070205080204" pitchFamily="34" charset="-128"/>
            </a:endParaRPr>
          </a:p>
          <a:p>
            <a:pPr marL="0" indent="0">
              <a:buFont typeface="Arial" panose="020B0604020202020204" pitchFamily="34" charset="0"/>
              <a:buNone/>
            </a:pPr>
            <a:r>
              <a:rPr lang="de-DE" altLang="de-DE" baseline="0" dirty="0" smtClean="0">
                <a:latin typeface="Arial Narrow" panose="020B0606020202030204" pitchFamily="34" charset="0"/>
                <a:ea typeface="ＭＳ Ｐゴシック" panose="020B0600070205080204" pitchFamily="34" charset="-128"/>
              </a:rPr>
              <a:t>Der Sterbesegen ist nach und nach zu einer wichtigen Ergänzung zu den Sterbesakramenten geworden.</a:t>
            </a:r>
            <a:endParaRPr lang="de-DE" altLang="de-DE" baseline="0" dirty="0" smtClean="0">
              <a:latin typeface="Arial Narrow" panose="020B0606020202030204" pitchFamily="34" charset="0"/>
              <a:ea typeface="ＭＳ Ｐゴシック" panose="020B0600070205080204" pitchFamily="34" charset="-128"/>
            </a:endParaRPr>
          </a:p>
        </p:txBody>
      </p:sp>
      <p:sp>
        <p:nvSpPr>
          <p:cNvPr id="4710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423CCDF-8EB5-4CEC-83B9-8DFAFE3E2F6B}" type="slidenum">
              <a:rPr lang="de-DE" altLang="de-DE" smtClean="0"/>
              <a:pPr/>
              <a:t>5</a:t>
            </a:fld>
            <a:endParaRPr lang="de-DE" altLang="de-DE" smtClean="0"/>
          </a:p>
        </p:txBody>
      </p:sp>
    </p:spTree>
    <p:extLst>
      <p:ext uri="{BB962C8B-B14F-4D97-AF65-F5344CB8AC3E}">
        <p14:creationId xmlns:p14="http://schemas.microsoft.com/office/powerpoint/2010/main" val="2030055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endParaRPr lang="de-DE" altLang="de-DE" baseline="0" dirty="0" smtClean="0">
              <a:latin typeface="Arial Narrow" panose="020B0606020202030204" pitchFamily="34" charset="0"/>
              <a:ea typeface="ＭＳ Ｐゴシック" panose="020B0600070205080204" pitchFamily="34" charset="-128"/>
            </a:endParaRPr>
          </a:p>
        </p:txBody>
      </p:sp>
      <p:sp>
        <p:nvSpPr>
          <p:cNvPr id="4710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423CCDF-8EB5-4CEC-83B9-8DFAFE3E2F6B}" type="slidenum">
              <a:rPr lang="de-DE" altLang="de-DE" smtClean="0"/>
              <a:pPr/>
              <a:t>6</a:t>
            </a:fld>
            <a:endParaRPr lang="de-DE" altLang="de-DE" smtClean="0"/>
          </a:p>
        </p:txBody>
      </p:sp>
    </p:spTree>
    <p:extLst>
      <p:ext uri="{BB962C8B-B14F-4D97-AF65-F5344CB8AC3E}">
        <p14:creationId xmlns:p14="http://schemas.microsoft.com/office/powerpoint/2010/main" val="1944339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endParaRPr lang="de-DE" altLang="de-DE" baseline="0" dirty="0" smtClean="0">
              <a:latin typeface="Arial Narrow" panose="020B0606020202030204" pitchFamily="34" charset="0"/>
              <a:ea typeface="ＭＳ Ｐゴシック" panose="020B0600070205080204" pitchFamily="34" charset="-128"/>
            </a:endParaRPr>
          </a:p>
        </p:txBody>
      </p:sp>
      <p:sp>
        <p:nvSpPr>
          <p:cNvPr id="4710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423CCDF-8EB5-4CEC-83B9-8DFAFE3E2F6B}" type="slidenum">
              <a:rPr lang="de-DE" altLang="de-DE" smtClean="0"/>
              <a:pPr/>
              <a:t>7</a:t>
            </a:fld>
            <a:endParaRPr lang="de-DE" altLang="de-DE" smtClean="0"/>
          </a:p>
        </p:txBody>
      </p:sp>
    </p:spTree>
    <p:extLst>
      <p:ext uri="{BB962C8B-B14F-4D97-AF65-F5344CB8AC3E}">
        <p14:creationId xmlns:p14="http://schemas.microsoft.com/office/powerpoint/2010/main" val="41547466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endParaRPr lang="de-DE" altLang="de-DE" baseline="0" dirty="0" smtClean="0">
              <a:latin typeface="Arial Narrow" panose="020B0606020202030204" pitchFamily="34" charset="0"/>
              <a:ea typeface="ＭＳ Ｐゴシック" panose="020B0600070205080204" pitchFamily="34" charset="-128"/>
            </a:endParaRPr>
          </a:p>
        </p:txBody>
      </p:sp>
      <p:sp>
        <p:nvSpPr>
          <p:cNvPr id="4710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423CCDF-8EB5-4CEC-83B9-8DFAFE3E2F6B}" type="slidenum">
              <a:rPr lang="de-DE" altLang="de-DE" smtClean="0"/>
              <a:pPr/>
              <a:t>8</a:t>
            </a:fld>
            <a:endParaRPr lang="de-DE" altLang="de-DE" smtClean="0"/>
          </a:p>
        </p:txBody>
      </p:sp>
    </p:spTree>
    <p:extLst>
      <p:ext uri="{BB962C8B-B14F-4D97-AF65-F5344CB8AC3E}">
        <p14:creationId xmlns:p14="http://schemas.microsoft.com/office/powerpoint/2010/main" val="3234160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endParaRPr lang="de-DE" altLang="de-DE" dirty="0" smtClean="0">
              <a:latin typeface="Arial Narrow" panose="020B0606020202030204" pitchFamily="34" charset="0"/>
              <a:ea typeface="ＭＳ Ｐゴシック" panose="020B0600070205080204" pitchFamily="34" charset="-128"/>
            </a:endParaRPr>
          </a:p>
        </p:txBody>
      </p:sp>
      <p:sp>
        <p:nvSpPr>
          <p:cNvPr id="4710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423CCDF-8EB5-4CEC-83B9-8DFAFE3E2F6B}" type="slidenum">
              <a:rPr lang="de-DE" altLang="de-DE" smtClean="0"/>
              <a:pPr/>
              <a:t>9</a:t>
            </a:fld>
            <a:endParaRPr lang="de-DE" altLang="de-DE" smtClean="0"/>
          </a:p>
        </p:txBody>
      </p:sp>
    </p:spTree>
    <p:extLst>
      <p:ext uri="{BB962C8B-B14F-4D97-AF65-F5344CB8AC3E}">
        <p14:creationId xmlns:p14="http://schemas.microsoft.com/office/powerpoint/2010/main" val="29845884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2" name="Bild 3" descr="Speyer Powerpointvorlage-3.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3988"/>
            <a:ext cx="9906000" cy="701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5"/>
          <p:cNvSpPr>
            <a:spLocks noGrp="1" noChangeArrowheads="1"/>
          </p:cNvSpPr>
          <p:nvPr>
            <p:ph type="ftr" sz="quarter" idx="10"/>
          </p:nvPr>
        </p:nvSpPr>
        <p:spPr bwMode="auto">
          <a:xfrm>
            <a:off x="3384550" y="6245225"/>
            <a:ext cx="31369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defTabSz="914400" eaLnBrk="1" hangingPunct="1">
              <a:defRPr sz="1000">
                <a:solidFill>
                  <a:srgbClr val="000000"/>
                </a:solidFill>
                <a:latin typeface="Arial" charset="0"/>
              </a:defRPr>
            </a:lvl1pPr>
          </a:lstStyle>
          <a:p>
            <a:pPr>
              <a:defRPr/>
            </a:pPr>
            <a:r>
              <a:rPr lang="de-DE"/>
              <a:t>Diözesanes Forum</a:t>
            </a:r>
          </a:p>
          <a:p>
            <a:pPr>
              <a:defRPr/>
            </a:pPr>
            <a:r>
              <a:rPr lang="de-DE"/>
              <a:t>12. – 14.11.2010</a:t>
            </a:r>
          </a:p>
        </p:txBody>
      </p:sp>
    </p:spTree>
    <p:extLst>
      <p:ext uri="{BB962C8B-B14F-4D97-AF65-F5344CB8AC3E}">
        <p14:creationId xmlns:p14="http://schemas.microsoft.com/office/powerpoint/2010/main" val="124280156"/>
      </p:ext>
    </p:extLst>
  </p:cSld>
  <p:clrMapOvr>
    <a:masterClrMapping/>
  </p:clrMapOvr>
  <p:transition spd="med">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95300" y="1600201"/>
            <a:ext cx="8915400" cy="4525963"/>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644250453"/>
      </p:ext>
    </p:extLst>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181850" y="274639"/>
            <a:ext cx="2228850" cy="5851525"/>
          </a:xfrm>
          <a:prstGeom prst="rect">
            <a:avLst/>
          </a:prstGeo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95300" y="274639"/>
            <a:ext cx="6521450" cy="5851525"/>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117063554"/>
      </p:ext>
    </p:extLst>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95300" y="1600201"/>
            <a:ext cx="4375150" cy="4525963"/>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5035550" y="1600201"/>
            <a:ext cx="4375150" cy="4525963"/>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436216659"/>
      </p:ext>
    </p:extLst>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681038" y="365125"/>
            <a:ext cx="8543925" cy="5811838"/>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266546606"/>
      </p:ext>
    </p:extLst>
  </p:cSld>
  <p:clrMapOvr>
    <a:masterClrMapping/>
  </p:clrMapOvr>
  <p:transition spd="med">
    <p:pull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81038" y="365126"/>
            <a:ext cx="8543925" cy="1325563"/>
          </a:xfrm>
          <a:prstGeom prst="rect">
            <a:avLst/>
          </a:prstGeo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681037" y="1825625"/>
            <a:ext cx="4189413" cy="4351338"/>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5035550" y="1825626"/>
            <a:ext cx="4189413" cy="2098675"/>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5035550" y="4076701"/>
            <a:ext cx="4189413" cy="2100263"/>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190297978"/>
      </p:ext>
    </p:extLst>
  </p:cSld>
  <p:clrMapOvr>
    <a:masterClrMapping/>
  </p:clrMapOvr>
  <p:transition spd="med">
    <p:pull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a:xfrm>
            <a:off x="681038" y="365126"/>
            <a:ext cx="8543925" cy="1325563"/>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sz="quarter" idx="1"/>
          </p:nvPr>
        </p:nvSpPr>
        <p:spPr>
          <a:xfrm>
            <a:off x="681037" y="1825626"/>
            <a:ext cx="4189413" cy="2098675"/>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5035550" y="1825626"/>
            <a:ext cx="4189413" cy="2098675"/>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681037" y="4076701"/>
            <a:ext cx="4189413" cy="2100263"/>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Inhaltsplatzhalter 5"/>
          <p:cNvSpPr>
            <a:spLocks noGrp="1"/>
          </p:cNvSpPr>
          <p:nvPr>
            <p:ph sz="quarter" idx="4"/>
          </p:nvPr>
        </p:nvSpPr>
        <p:spPr>
          <a:xfrm>
            <a:off x="5035550" y="4076701"/>
            <a:ext cx="4189413" cy="2100263"/>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564254468"/>
      </p:ext>
    </p:extLst>
  </p:cSld>
  <p:clrMapOvr>
    <a:masterClrMapping/>
  </p:clrMapOvr>
  <p:transition spd="med">
    <p:pull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2" name="Bild 3" descr="Speyer Powerpointvorlage-3.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3988"/>
            <a:ext cx="9906000" cy="701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5"/>
          <p:cNvSpPr>
            <a:spLocks noGrp="1" noChangeArrowheads="1"/>
          </p:cNvSpPr>
          <p:nvPr>
            <p:ph type="ftr" sz="quarter" idx="10"/>
          </p:nvPr>
        </p:nvSpPr>
        <p:spPr bwMode="auto">
          <a:xfrm>
            <a:off x="3384550" y="6245225"/>
            <a:ext cx="31369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defTabSz="914400" eaLnBrk="1" hangingPunct="1">
              <a:defRPr sz="1000">
                <a:solidFill>
                  <a:srgbClr val="000000"/>
                </a:solidFill>
                <a:latin typeface="Arial" charset="0"/>
              </a:defRPr>
            </a:lvl1pPr>
          </a:lstStyle>
          <a:p>
            <a:pPr>
              <a:defRPr/>
            </a:pPr>
            <a:r>
              <a:rPr lang="de-DE"/>
              <a:t>Diözesanes Forum</a:t>
            </a:r>
          </a:p>
          <a:p>
            <a:pPr>
              <a:defRPr/>
            </a:pPr>
            <a:r>
              <a:rPr lang="de-DE"/>
              <a:t>12. – 14.11.2010</a:t>
            </a:r>
          </a:p>
        </p:txBody>
      </p:sp>
    </p:spTree>
    <p:extLst>
      <p:ext uri="{BB962C8B-B14F-4D97-AF65-F5344CB8AC3E}">
        <p14:creationId xmlns:p14="http://schemas.microsoft.com/office/powerpoint/2010/main" val="3629963565"/>
      </p:ext>
    </p:extLst>
  </p:cSld>
  <p:clrMapOvr>
    <a:masterClrMapping/>
  </p:clrMapOvr>
  <p:transition spd="med">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5773350" cy="1143000"/>
          </a:xfrm>
          <a:prstGeom prst="rect">
            <a:avLst/>
          </a:prstGeom>
        </p:spPr>
        <p:txBody>
          <a:bodyPr/>
          <a:lstStyle/>
          <a:p>
            <a:r>
              <a:rPr lang="de-DE" dirty="0" smtClean="0"/>
              <a:t>Titelmasterformat durch Klicken bearbeiten</a:t>
            </a:r>
            <a:endParaRPr lang="de-DE" dirty="0"/>
          </a:p>
        </p:txBody>
      </p:sp>
      <p:sp>
        <p:nvSpPr>
          <p:cNvPr id="3" name="Inhaltsplatzhalter 2"/>
          <p:cNvSpPr>
            <a:spLocks noGrp="1"/>
          </p:cNvSpPr>
          <p:nvPr>
            <p:ph idx="1"/>
          </p:nvPr>
        </p:nvSpPr>
        <p:spPr>
          <a:xfrm>
            <a:off x="495300" y="1600201"/>
            <a:ext cx="8915400" cy="4525963"/>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972633130"/>
      </p:ext>
    </p:extLst>
  </p:cSld>
  <p:clrMapOvr>
    <a:masterClrMapping/>
  </p:clrMapOvr>
  <p:transition spd="med">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82506" y="4406901"/>
            <a:ext cx="8420100" cy="1362075"/>
          </a:xfrm>
          <a:prstGeom prst="rect">
            <a:avLst/>
          </a:prstGeo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82506"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extLst>
      <p:ext uri="{BB962C8B-B14F-4D97-AF65-F5344CB8AC3E}">
        <p14:creationId xmlns:p14="http://schemas.microsoft.com/office/powerpoint/2010/main" val="248656917"/>
      </p:ext>
    </p:extLst>
  </p:cSld>
  <p:clrMapOvr>
    <a:masterClrMapping/>
  </p:clrMapOvr>
  <p:transition spd="med">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95300" y="1600201"/>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5035550" y="1600201"/>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546137078"/>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5773350" cy="1143000"/>
          </a:xfrm>
          <a:prstGeom prst="rect">
            <a:avLst/>
          </a:prstGeom>
        </p:spPr>
        <p:txBody>
          <a:bodyPr/>
          <a:lstStyle/>
          <a:p>
            <a:r>
              <a:rPr lang="de-DE" dirty="0" smtClean="0"/>
              <a:t>Titelmasterformat durch Klicken bearbeiten</a:t>
            </a:r>
            <a:endParaRPr lang="de-DE" dirty="0"/>
          </a:p>
        </p:txBody>
      </p:sp>
      <p:sp>
        <p:nvSpPr>
          <p:cNvPr id="3" name="Inhaltsplatzhalter 2"/>
          <p:cNvSpPr>
            <a:spLocks noGrp="1"/>
          </p:cNvSpPr>
          <p:nvPr>
            <p:ph idx="1"/>
          </p:nvPr>
        </p:nvSpPr>
        <p:spPr>
          <a:xfrm>
            <a:off x="495300" y="1600201"/>
            <a:ext cx="8915400" cy="4525963"/>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364466504"/>
      </p:ext>
    </p:extLst>
  </p:cSld>
  <p:clrMapOvr>
    <a:masterClrMapping/>
  </p:clrMapOvr>
  <p:transition spd="med">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95300" y="1535113"/>
            <a:ext cx="437687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95300" y="2174875"/>
            <a:ext cx="437687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5032111" y="1535113"/>
            <a:ext cx="437859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5032111" y="2174875"/>
            <a:ext cx="437859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048579674"/>
      </p:ext>
    </p:extLst>
  </p:cSld>
  <p:clrMapOvr>
    <a:masterClrMapping/>
  </p:clrMapOvr>
  <p:transition spd="med">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p>
            <a:r>
              <a:rPr lang="de-DE" smtClean="0"/>
              <a:t>Titelmasterformat durch Klicken bearbeiten</a:t>
            </a:r>
            <a:endParaRPr lang="de-DE"/>
          </a:p>
        </p:txBody>
      </p:sp>
    </p:spTree>
    <p:extLst>
      <p:ext uri="{BB962C8B-B14F-4D97-AF65-F5344CB8AC3E}">
        <p14:creationId xmlns:p14="http://schemas.microsoft.com/office/powerpoint/2010/main" val="179321999"/>
      </p:ext>
    </p:extLst>
  </p:cSld>
  <p:clrMapOvr>
    <a:masterClrMapping/>
  </p:clrMapOvr>
  <p:transition spd="med">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0502908"/>
      </p:ext>
    </p:extLst>
  </p:cSld>
  <p:clrMapOvr>
    <a:masterClrMapping/>
  </p:clrMapOvr>
  <p:transition spd="med">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95300" y="273050"/>
            <a:ext cx="3259006" cy="1162050"/>
          </a:xfrm>
          <a:prstGeom prst="rect">
            <a:avLst/>
          </a:prstGeo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872971" y="273051"/>
            <a:ext cx="553772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95300" y="1435101"/>
            <a:ext cx="3259006"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2094527087"/>
      </p:ext>
    </p:extLst>
  </p:cSld>
  <p:clrMapOvr>
    <a:masterClrMapping/>
  </p:clrMapOvr>
  <p:transition spd="med">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941645" y="4800600"/>
            <a:ext cx="5943600" cy="566738"/>
          </a:xfrm>
          <a:prstGeom prst="rect">
            <a:avLst/>
          </a:prstGeo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941645"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941645"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3459182167"/>
      </p:ext>
    </p:extLst>
  </p:cSld>
  <p:clrMapOvr>
    <a:masterClrMapping/>
  </p:clrMapOvr>
  <p:transition spd="med">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95300" y="1600201"/>
            <a:ext cx="8915400" cy="4525963"/>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4142079068"/>
      </p:ext>
    </p:extLst>
  </p:cSld>
  <p:clrMapOvr>
    <a:masterClrMapping/>
  </p:clrMapOvr>
  <p:transition spd="med">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181850" y="274639"/>
            <a:ext cx="2228850" cy="5851525"/>
          </a:xfrm>
          <a:prstGeom prst="rect">
            <a:avLst/>
          </a:prstGeo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95300" y="274639"/>
            <a:ext cx="6521450" cy="5851525"/>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765853685"/>
      </p:ext>
    </p:extLst>
  </p:cSld>
  <p:clrMapOvr>
    <a:masterClrMapping/>
  </p:clrMapOvr>
  <p:transition spd="med">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95300" y="1600201"/>
            <a:ext cx="4375150" cy="4525963"/>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5035550" y="1600201"/>
            <a:ext cx="4375150" cy="4525963"/>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743076272"/>
      </p:ext>
    </p:extLst>
  </p:cSld>
  <p:clrMapOvr>
    <a:masterClrMapping/>
  </p:clrMapOvr>
  <p:transition spd="med">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681038" y="365125"/>
            <a:ext cx="8543925" cy="5811838"/>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978819412"/>
      </p:ext>
    </p:extLst>
  </p:cSld>
  <p:clrMapOvr>
    <a:masterClrMapping/>
  </p:clrMapOvr>
  <p:transition spd="med">
    <p:pull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81038" y="365126"/>
            <a:ext cx="8543925" cy="1325563"/>
          </a:xfrm>
          <a:prstGeom prst="rect">
            <a:avLst/>
          </a:prstGeo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681037" y="1825625"/>
            <a:ext cx="4189413" cy="4351338"/>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5035550" y="1825626"/>
            <a:ext cx="4189413" cy="2098675"/>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5035550" y="4076701"/>
            <a:ext cx="4189413" cy="2100263"/>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394840846"/>
      </p:ext>
    </p:extLst>
  </p:cSld>
  <p:clrMapOvr>
    <a:masterClrMapping/>
  </p:clrMapOvr>
  <p:transition spd="med">
    <p:pull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82506" y="4406901"/>
            <a:ext cx="8420100" cy="1362075"/>
          </a:xfrm>
          <a:prstGeom prst="rect">
            <a:avLst/>
          </a:prstGeo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82506"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extLst>
      <p:ext uri="{BB962C8B-B14F-4D97-AF65-F5344CB8AC3E}">
        <p14:creationId xmlns:p14="http://schemas.microsoft.com/office/powerpoint/2010/main" val="2669768325"/>
      </p:ext>
    </p:extLst>
  </p:cSld>
  <p:clrMapOvr>
    <a:masterClrMapping/>
  </p:clrMapOvr>
  <p:transition spd="med">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fourObj" preserve="1">
  <p:cSld name="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a:xfrm>
            <a:off x="681038" y="365126"/>
            <a:ext cx="8543925" cy="1325563"/>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sz="quarter" idx="1"/>
          </p:nvPr>
        </p:nvSpPr>
        <p:spPr>
          <a:xfrm>
            <a:off x="681037" y="1825626"/>
            <a:ext cx="4189413" cy="2098675"/>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5035550" y="1825626"/>
            <a:ext cx="4189413" cy="2098675"/>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681037" y="4076701"/>
            <a:ext cx="4189413" cy="2100263"/>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Inhaltsplatzhalter 5"/>
          <p:cNvSpPr>
            <a:spLocks noGrp="1"/>
          </p:cNvSpPr>
          <p:nvPr>
            <p:ph sz="quarter" idx="4"/>
          </p:nvPr>
        </p:nvSpPr>
        <p:spPr>
          <a:xfrm>
            <a:off x="5035550" y="4076701"/>
            <a:ext cx="4189413" cy="2100263"/>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095848501"/>
      </p:ext>
    </p:extLst>
  </p:cSld>
  <p:clrMapOvr>
    <a:masterClrMapping/>
  </p:clrMapOvr>
  <p:transition spd="med">
    <p:pull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2" name="Bild 3" descr="Speyer Powerpointvorlage-3.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53988"/>
            <a:ext cx="9906000" cy="701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5"/>
          <p:cNvSpPr>
            <a:spLocks noGrp="1" noChangeArrowheads="1"/>
          </p:cNvSpPr>
          <p:nvPr>
            <p:ph type="ftr" sz="quarter" idx="10"/>
          </p:nvPr>
        </p:nvSpPr>
        <p:spPr bwMode="auto">
          <a:xfrm>
            <a:off x="3384550" y="6245225"/>
            <a:ext cx="31369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defTabSz="914400" eaLnBrk="1" hangingPunct="1">
              <a:defRPr sz="1000">
                <a:solidFill>
                  <a:srgbClr val="000000"/>
                </a:solidFill>
                <a:latin typeface="Arial" charset="0"/>
              </a:defRPr>
            </a:lvl1pPr>
          </a:lstStyle>
          <a:p>
            <a:pPr>
              <a:defRPr/>
            </a:pPr>
            <a:r>
              <a:rPr lang="de-DE"/>
              <a:t>Diözesanes Forum</a:t>
            </a:r>
          </a:p>
          <a:p>
            <a:pPr>
              <a:defRPr/>
            </a:pPr>
            <a:r>
              <a:rPr lang="de-DE"/>
              <a:t>12. – 14.11.2010</a:t>
            </a:r>
          </a:p>
        </p:txBody>
      </p:sp>
    </p:spTree>
    <p:extLst>
      <p:ext uri="{BB962C8B-B14F-4D97-AF65-F5344CB8AC3E}">
        <p14:creationId xmlns:p14="http://schemas.microsoft.com/office/powerpoint/2010/main" val="2799940569"/>
      </p:ext>
    </p:extLst>
  </p:cSld>
  <p:clrMapOvr>
    <a:masterClrMapping/>
  </p:clrMapOvr>
  <p:transition spd="med">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5773350" cy="1143000"/>
          </a:xfrm>
          <a:prstGeom prst="rect">
            <a:avLst/>
          </a:prstGeom>
        </p:spPr>
        <p:txBody>
          <a:bodyPr/>
          <a:lstStyle/>
          <a:p>
            <a:r>
              <a:rPr lang="de-DE" dirty="0" smtClean="0"/>
              <a:t>Titelmasterformat durch Klicken bearbeiten</a:t>
            </a:r>
            <a:endParaRPr lang="de-DE" dirty="0"/>
          </a:p>
        </p:txBody>
      </p:sp>
      <p:sp>
        <p:nvSpPr>
          <p:cNvPr id="3" name="Inhaltsplatzhalter 2"/>
          <p:cNvSpPr>
            <a:spLocks noGrp="1"/>
          </p:cNvSpPr>
          <p:nvPr>
            <p:ph idx="1"/>
          </p:nvPr>
        </p:nvSpPr>
        <p:spPr>
          <a:xfrm>
            <a:off x="495300" y="1600201"/>
            <a:ext cx="8915400" cy="4525963"/>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345689368"/>
      </p:ext>
    </p:extLst>
  </p:cSld>
  <p:clrMapOvr>
    <a:masterClrMapping/>
  </p:clrMapOvr>
  <p:transition spd="med">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82506" y="4406901"/>
            <a:ext cx="8420100" cy="1362075"/>
          </a:xfrm>
          <a:prstGeom prst="rect">
            <a:avLst/>
          </a:prstGeo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82506" y="2906713"/>
            <a:ext cx="84201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Tree>
    <p:extLst>
      <p:ext uri="{BB962C8B-B14F-4D97-AF65-F5344CB8AC3E}">
        <p14:creationId xmlns:p14="http://schemas.microsoft.com/office/powerpoint/2010/main" val="3666394282"/>
      </p:ext>
    </p:extLst>
  </p:cSld>
  <p:clrMapOvr>
    <a:masterClrMapping/>
  </p:clrMapOvr>
  <p:transition spd="med">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95300" y="1600201"/>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5035550" y="1600201"/>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652692328"/>
      </p:ext>
    </p:extLst>
  </p:cSld>
  <p:clrMapOvr>
    <a:masterClrMapping/>
  </p:clrMapOvr>
  <p:transition spd="med">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95300" y="1535113"/>
            <a:ext cx="437687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95300" y="2174875"/>
            <a:ext cx="437687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5032111" y="1535113"/>
            <a:ext cx="437859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5032111" y="2174875"/>
            <a:ext cx="437859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525287007"/>
      </p:ext>
    </p:extLst>
  </p:cSld>
  <p:clrMapOvr>
    <a:masterClrMapping/>
  </p:clrMapOvr>
  <p:transition spd="med">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p>
            <a:r>
              <a:rPr lang="de-DE" smtClean="0"/>
              <a:t>Titelmasterformat durch Klicken bearbeiten</a:t>
            </a:r>
            <a:endParaRPr lang="de-DE"/>
          </a:p>
        </p:txBody>
      </p:sp>
    </p:spTree>
    <p:extLst>
      <p:ext uri="{BB962C8B-B14F-4D97-AF65-F5344CB8AC3E}">
        <p14:creationId xmlns:p14="http://schemas.microsoft.com/office/powerpoint/2010/main" val="694592339"/>
      </p:ext>
    </p:extLst>
  </p:cSld>
  <p:clrMapOvr>
    <a:masterClrMapping/>
  </p:clrMapOvr>
  <p:transition spd="med">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9446563"/>
      </p:ext>
    </p:extLst>
  </p:cSld>
  <p:clrMapOvr>
    <a:masterClrMapping/>
  </p:clrMapOvr>
  <p:transition spd="med">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95300" y="273050"/>
            <a:ext cx="3259006" cy="1162050"/>
          </a:xfrm>
          <a:prstGeom prst="rect">
            <a:avLst/>
          </a:prstGeo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872971" y="273051"/>
            <a:ext cx="553772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95300" y="1435101"/>
            <a:ext cx="3259006"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2328003415"/>
      </p:ext>
    </p:extLst>
  </p:cSld>
  <p:clrMapOvr>
    <a:masterClrMapping/>
  </p:clrMapOvr>
  <p:transition spd="med">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941645" y="4800600"/>
            <a:ext cx="5943600" cy="566738"/>
          </a:xfrm>
          <a:prstGeom prst="rect">
            <a:avLst/>
          </a:prstGeo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941645"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941645"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3432636201"/>
      </p:ext>
    </p:extLst>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95300" y="1600201"/>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5035550" y="1600201"/>
            <a:ext cx="437515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844700235"/>
      </p:ext>
    </p:extLst>
  </p:cSld>
  <p:clrMapOvr>
    <a:masterClrMapping/>
  </p:clrMapOvr>
  <p:transition spd="med">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95300" y="1600201"/>
            <a:ext cx="8915400" cy="4525963"/>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424265772"/>
      </p:ext>
    </p:extLst>
  </p:cSld>
  <p:clrMapOvr>
    <a:masterClrMapping/>
  </p:clrMapOvr>
  <p:transition spd="med">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181850" y="274639"/>
            <a:ext cx="2228850" cy="5851525"/>
          </a:xfrm>
          <a:prstGeom prst="rect">
            <a:avLst/>
          </a:prstGeo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95300" y="274639"/>
            <a:ext cx="6521450" cy="5851525"/>
          </a:xfrm>
          <a:prstGeom prst="rect">
            <a:avLst/>
          </a:prstGeo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207073564"/>
      </p:ext>
    </p:extLst>
  </p:cSld>
  <p:clrMapOvr>
    <a:masterClrMapping/>
  </p:clrMapOvr>
  <p:transition spd="med">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95300" y="1600201"/>
            <a:ext cx="4375150" cy="4525963"/>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5035550" y="1600201"/>
            <a:ext cx="4375150" cy="4525963"/>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221404942"/>
      </p:ext>
    </p:extLst>
  </p:cSld>
  <p:clrMapOvr>
    <a:masterClrMapping/>
  </p:clrMapOvr>
  <p:transition spd="med">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Only" preserve="1">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681038" y="365125"/>
            <a:ext cx="8543925" cy="5811838"/>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2077821318"/>
      </p:ext>
    </p:extLst>
  </p:cSld>
  <p:clrMapOvr>
    <a:masterClrMapping/>
  </p:clrMapOvr>
  <p:transition spd="med">
    <p:pull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81038" y="365126"/>
            <a:ext cx="8543925" cy="1325563"/>
          </a:xfrm>
          <a:prstGeom prst="rect">
            <a:avLst/>
          </a:prstGeo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681037" y="1825625"/>
            <a:ext cx="4189413" cy="4351338"/>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5035550" y="1825626"/>
            <a:ext cx="4189413" cy="2098675"/>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5035550" y="4076701"/>
            <a:ext cx="4189413" cy="2100263"/>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490630011"/>
      </p:ext>
    </p:extLst>
  </p:cSld>
  <p:clrMapOvr>
    <a:masterClrMapping/>
  </p:clrMapOvr>
  <p:transition spd="med">
    <p:pull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fourObj" preserve="1">
  <p:cSld name="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a:xfrm>
            <a:off x="681038" y="365126"/>
            <a:ext cx="8543925" cy="1325563"/>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sz="quarter" idx="1"/>
          </p:nvPr>
        </p:nvSpPr>
        <p:spPr>
          <a:xfrm>
            <a:off x="681037" y="1825626"/>
            <a:ext cx="4189413" cy="2098675"/>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5035550" y="1825626"/>
            <a:ext cx="4189413" cy="2098675"/>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681037" y="4076701"/>
            <a:ext cx="4189413" cy="2100263"/>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Inhaltsplatzhalter 5"/>
          <p:cNvSpPr>
            <a:spLocks noGrp="1"/>
          </p:cNvSpPr>
          <p:nvPr>
            <p:ph sz="quarter" idx="4"/>
          </p:nvPr>
        </p:nvSpPr>
        <p:spPr>
          <a:xfrm>
            <a:off x="5035550" y="4076701"/>
            <a:ext cx="4189413" cy="2100263"/>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3067582609"/>
      </p:ext>
    </p:extLst>
  </p:cSld>
  <p:clrMapOvr>
    <a:masterClrMapping/>
  </p:clrMapOvr>
  <p:transition spd="med">
    <p:pull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95300" y="1535113"/>
            <a:ext cx="437687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95300" y="2174875"/>
            <a:ext cx="437687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5032111" y="1535113"/>
            <a:ext cx="4378590"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5032111" y="2174875"/>
            <a:ext cx="4378590"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Tree>
    <p:extLst>
      <p:ext uri="{BB962C8B-B14F-4D97-AF65-F5344CB8AC3E}">
        <p14:creationId xmlns:p14="http://schemas.microsoft.com/office/powerpoint/2010/main" val="1152591987"/>
      </p:ext>
    </p:extLst>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95300" y="274638"/>
            <a:ext cx="8915400" cy="1143000"/>
          </a:xfrm>
          <a:prstGeom prst="rect">
            <a:avLst/>
          </a:prstGeom>
        </p:spPr>
        <p:txBody>
          <a:bodyPr/>
          <a:lstStyle/>
          <a:p>
            <a:r>
              <a:rPr lang="de-DE" smtClean="0"/>
              <a:t>Titelmasterformat durch Klicken bearbeiten</a:t>
            </a:r>
            <a:endParaRPr lang="de-DE"/>
          </a:p>
        </p:txBody>
      </p:sp>
    </p:spTree>
    <p:extLst>
      <p:ext uri="{BB962C8B-B14F-4D97-AF65-F5344CB8AC3E}">
        <p14:creationId xmlns:p14="http://schemas.microsoft.com/office/powerpoint/2010/main" val="4142583298"/>
      </p:ext>
    </p:extLst>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0784918"/>
      </p:ext>
    </p:extLst>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95300" y="273050"/>
            <a:ext cx="3259006" cy="1162050"/>
          </a:xfrm>
          <a:prstGeom prst="rect">
            <a:avLst/>
          </a:prstGeo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872971" y="273051"/>
            <a:ext cx="553772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95300" y="1435101"/>
            <a:ext cx="3259006"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3338584746"/>
      </p:ext>
    </p:extLst>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941645" y="4800600"/>
            <a:ext cx="5943600" cy="566738"/>
          </a:xfrm>
          <a:prstGeom prst="rect">
            <a:avLst/>
          </a:prstGeo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941645"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941645"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Tree>
    <p:extLst>
      <p:ext uri="{BB962C8B-B14F-4D97-AF65-F5344CB8AC3E}">
        <p14:creationId xmlns:p14="http://schemas.microsoft.com/office/powerpoint/2010/main" val="2630451967"/>
      </p:ext>
    </p:extLst>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pn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image" Target="../media/image1.png"/><Relationship Id="rId2" Type="http://schemas.openxmlformats.org/officeDocument/2006/relationships/slideLayout" Target="../slideLayouts/slideLayout32.xml"/><Relationship Id="rId16" Type="http://schemas.openxmlformats.org/officeDocument/2006/relationships/theme" Target="../theme/theme3.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Bild 9" descr="Speyer Powerpointvorlage-2.eps"/>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0" y="214313"/>
            <a:ext cx="9601200" cy="664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92" r:id="rId1"/>
    <p:sldLayoutId id="2147484593" r:id="rId2"/>
    <p:sldLayoutId id="2147484594" r:id="rId3"/>
    <p:sldLayoutId id="2147484595" r:id="rId4"/>
    <p:sldLayoutId id="2147484596" r:id="rId5"/>
    <p:sldLayoutId id="2147484597" r:id="rId6"/>
    <p:sldLayoutId id="2147484598" r:id="rId7"/>
    <p:sldLayoutId id="2147484599" r:id="rId8"/>
    <p:sldLayoutId id="2147484600" r:id="rId9"/>
    <p:sldLayoutId id="2147484601" r:id="rId10"/>
    <p:sldLayoutId id="2147484602" r:id="rId11"/>
    <p:sldLayoutId id="2147484603" r:id="rId12"/>
    <p:sldLayoutId id="2147484583" r:id="rId13"/>
    <p:sldLayoutId id="2147484584" r:id="rId14"/>
    <p:sldLayoutId id="2147484585" r:id="rId15"/>
  </p:sldLayoutIdLst>
  <p:transition spd="med">
    <p:pull dir="r"/>
  </p:transition>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Arial Narrow" pitchFamily="34" charset="0"/>
        </a:defRPr>
      </a:lvl2pPr>
      <a:lvl3pPr algn="ctr" rtl="0" eaLnBrk="0" fontAlgn="base" hangingPunct="0">
        <a:spcBef>
          <a:spcPct val="0"/>
        </a:spcBef>
        <a:spcAft>
          <a:spcPct val="0"/>
        </a:spcAft>
        <a:defRPr>
          <a:solidFill>
            <a:schemeClr val="tx2"/>
          </a:solidFill>
          <a:latin typeface="Arial Narrow" pitchFamily="34" charset="0"/>
        </a:defRPr>
      </a:lvl3pPr>
      <a:lvl4pPr algn="ctr" rtl="0" eaLnBrk="0" fontAlgn="base" hangingPunct="0">
        <a:spcBef>
          <a:spcPct val="0"/>
        </a:spcBef>
        <a:spcAft>
          <a:spcPct val="0"/>
        </a:spcAft>
        <a:defRPr>
          <a:solidFill>
            <a:schemeClr val="tx2"/>
          </a:solidFill>
          <a:latin typeface="Arial Narrow" pitchFamily="34" charset="0"/>
        </a:defRPr>
      </a:lvl4pPr>
      <a:lvl5pPr algn="ctr" rtl="0" eaLnBrk="0" fontAlgn="base" hangingPunct="0">
        <a:spcBef>
          <a:spcPct val="0"/>
        </a:spcBef>
        <a:spcAft>
          <a:spcPct val="0"/>
        </a:spcAft>
        <a:defRPr>
          <a:solidFill>
            <a:schemeClr val="tx2"/>
          </a:solidFill>
          <a:latin typeface="Arial Narrow" pitchFamily="34" charset="0"/>
        </a:defRPr>
      </a:lvl5pPr>
      <a:lvl6pPr marL="457200" algn="ctr" rtl="0" fontAlgn="base">
        <a:spcBef>
          <a:spcPct val="0"/>
        </a:spcBef>
        <a:spcAft>
          <a:spcPct val="0"/>
        </a:spcAft>
        <a:defRPr>
          <a:solidFill>
            <a:schemeClr val="tx2"/>
          </a:solidFill>
          <a:latin typeface="Arial Narrow" pitchFamily="34" charset="0"/>
        </a:defRPr>
      </a:lvl6pPr>
      <a:lvl7pPr marL="914400" algn="ctr" rtl="0" fontAlgn="base">
        <a:spcBef>
          <a:spcPct val="0"/>
        </a:spcBef>
        <a:spcAft>
          <a:spcPct val="0"/>
        </a:spcAft>
        <a:defRPr>
          <a:solidFill>
            <a:schemeClr val="tx2"/>
          </a:solidFill>
          <a:latin typeface="Arial Narrow" pitchFamily="34" charset="0"/>
        </a:defRPr>
      </a:lvl7pPr>
      <a:lvl8pPr marL="1371600" algn="ctr" rtl="0" fontAlgn="base">
        <a:spcBef>
          <a:spcPct val="0"/>
        </a:spcBef>
        <a:spcAft>
          <a:spcPct val="0"/>
        </a:spcAft>
        <a:defRPr>
          <a:solidFill>
            <a:schemeClr val="tx2"/>
          </a:solidFill>
          <a:latin typeface="Arial Narrow" pitchFamily="34" charset="0"/>
        </a:defRPr>
      </a:lvl8pPr>
      <a:lvl9pPr marL="1828800" algn="ctr" rtl="0" fontAlgn="base">
        <a:spcBef>
          <a:spcPct val="0"/>
        </a:spcBef>
        <a:spcAft>
          <a:spcPct val="0"/>
        </a:spcAft>
        <a:defRPr>
          <a:solidFill>
            <a:schemeClr val="tx2"/>
          </a:solidFill>
          <a:latin typeface="Arial Narrow" pitchFamily="34"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Bild 9" descr="Speyer Powerpointvorlage-2.eps"/>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0" y="214313"/>
            <a:ext cx="9601200" cy="664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04" r:id="rId1"/>
    <p:sldLayoutId id="2147484605" r:id="rId2"/>
    <p:sldLayoutId id="2147484606" r:id="rId3"/>
    <p:sldLayoutId id="2147484607" r:id="rId4"/>
    <p:sldLayoutId id="2147484608" r:id="rId5"/>
    <p:sldLayoutId id="2147484609" r:id="rId6"/>
    <p:sldLayoutId id="2147484610" r:id="rId7"/>
    <p:sldLayoutId id="2147484611" r:id="rId8"/>
    <p:sldLayoutId id="2147484612" r:id="rId9"/>
    <p:sldLayoutId id="2147484613" r:id="rId10"/>
    <p:sldLayoutId id="2147484614" r:id="rId11"/>
    <p:sldLayoutId id="2147484615" r:id="rId12"/>
    <p:sldLayoutId id="2147484586" r:id="rId13"/>
    <p:sldLayoutId id="2147484587" r:id="rId14"/>
    <p:sldLayoutId id="2147484588" r:id="rId15"/>
  </p:sldLayoutIdLst>
  <p:transition spd="med">
    <p:pull dir="r"/>
  </p:transition>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Arial Narrow" pitchFamily="34" charset="0"/>
        </a:defRPr>
      </a:lvl2pPr>
      <a:lvl3pPr algn="ctr" rtl="0" eaLnBrk="0" fontAlgn="base" hangingPunct="0">
        <a:spcBef>
          <a:spcPct val="0"/>
        </a:spcBef>
        <a:spcAft>
          <a:spcPct val="0"/>
        </a:spcAft>
        <a:defRPr>
          <a:solidFill>
            <a:schemeClr val="tx2"/>
          </a:solidFill>
          <a:latin typeface="Arial Narrow" pitchFamily="34" charset="0"/>
        </a:defRPr>
      </a:lvl3pPr>
      <a:lvl4pPr algn="ctr" rtl="0" eaLnBrk="0" fontAlgn="base" hangingPunct="0">
        <a:spcBef>
          <a:spcPct val="0"/>
        </a:spcBef>
        <a:spcAft>
          <a:spcPct val="0"/>
        </a:spcAft>
        <a:defRPr>
          <a:solidFill>
            <a:schemeClr val="tx2"/>
          </a:solidFill>
          <a:latin typeface="Arial Narrow" pitchFamily="34" charset="0"/>
        </a:defRPr>
      </a:lvl4pPr>
      <a:lvl5pPr algn="ctr" rtl="0" eaLnBrk="0" fontAlgn="base" hangingPunct="0">
        <a:spcBef>
          <a:spcPct val="0"/>
        </a:spcBef>
        <a:spcAft>
          <a:spcPct val="0"/>
        </a:spcAft>
        <a:defRPr>
          <a:solidFill>
            <a:schemeClr val="tx2"/>
          </a:solidFill>
          <a:latin typeface="Arial Narrow" pitchFamily="34" charset="0"/>
        </a:defRPr>
      </a:lvl5pPr>
      <a:lvl6pPr marL="457200" algn="ctr" rtl="0" fontAlgn="base">
        <a:spcBef>
          <a:spcPct val="0"/>
        </a:spcBef>
        <a:spcAft>
          <a:spcPct val="0"/>
        </a:spcAft>
        <a:defRPr>
          <a:solidFill>
            <a:schemeClr val="tx2"/>
          </a:solidFill>
          <a:latin typeface="Arial Narrow" pitchFamily="34" charset="0"/>
        </a:defRPr>
      </a:lvl6pPr>
      <a:lvl7pPr marL="914400" algn="ctr" rtl="0" fontAlgn="base">
        <a:spcBef>
          <a:spcPct val="0"/>
        </a:spcBef>
        <a:spcAft>
          <a:spcPct val="0"/>
        </a:spcAft>
        <a:defRPr>
          <a:solidFill>
            <a:schemeClr val="tx2"/>
          </a:solidFill>
          <a:latin typeface="Arial Narrow" pitchFamily="34" charset="0"/>
        </a:defRPr>
      </a:lvl7pPr>
      <a:lvl8pPr marL="1371600" algn="ctr" rtl="0" fontAlgn="base">
        <a:spcBef>
          <a:spcPct val="0"/>
        </a:spcBef>
        <a:spcAft>
          <a:spcPct val="0"/>
        </a:spcAft>
        <a:defRPr>
          <a:solidFill>
            <a:schemeClr val="tx2"/>
          </a:solidFill>
          <a:latin typeface="Arial Narrow" pitchFamily="34" charset="0"/>
        </a:defRPr>
      </a:lvl8pPr>
      <a:lvl9pPr marL="1828800" algn="ctr" rtl="0" fontAlgn="base">
        <a:spcBef>
          <a:spcPct val="0"/>
        </a:spcBef>
        <a:spcAft>
          <a:spcPct val="0"/>
        </a:spcAft>
        <a:defRPr>
          <a:solidFill>
            <a:schemeClr val="tx2"/>
          </a:solidFill>
          <a:latin typeface="Arial Narrow" pitchFamily="34"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Bild 9" descr="Speyer Powerpointvorlage-2.eps"/>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0" y="214313"/>
            <a:ext cx="9601200" cy="664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16" r:id="rId1"/>
    <p:sldLayoutId id="2147484617" r:id="rId2"/>
    <p:sldLayoutId id="2147484618" r:id="rId3"/>
    <p:sldLayoutId id="2147484619" r:id="rId4"/>
    <p:sldLayoutId id="2147484620" r:id="rId5"/>
    <p:sldLayoutId id="2147484621" r:id="rId6"/>
    <p:sldLayoutId id="2147484622" r:id="rId7"/>
    <p:sldLayoutId id="2147484623" r:id="rId8"/>
    <p:sldLayoutId id="2147484624" r:id="rId9"/>
    <p:sldLayoutId id="2147484625" r:id="rId10"/>
    <p:sldLayoutId id="2147484626" r:id="rId11"/>
    <p:sldLayoutId id="2147484627" r:id="rId12"/>
    <p:sldLayoutId id="2147484589" r:id="rId13"/>
    <p:sldLayoutId id="2147484590" r:id="rId14"/>
    <p:sldLayoutId id="2147484591" r:id="rId15"/>
  </p:sldLayoutIdLst>
  <p:transition spd="med">
    <p:pull dir="r"/>
  </p:transition>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Arial Narrow" pitchFamily="34" charset="0"/>
        </a:defRPr>
      </a:lvl2pPr>
      <a:lvl3pPr algn="ctr" rtl="0" eaLnBrk="0" fontAlgn="base" hangingPunct="0">
        <a:spcBef>
          <a:spcPct val="0"/>
        </a:spcBef>
        <a:spcAft>
          <a:spcPct val="0"/>
        </a:spcAft>
        <a:defRPr>
          <a:solidFill>
            <a:schemeClr val="tx2"/>
          </a:solidFill>
          <a:latin typeface="Arial Narrow" pitchFamily="34" charset="0"/>
        </a:defRPr>
      </a:lvl3pPr>
      <a:lvl4pPr algn="ctr" rtl="0" eaLnBrk="0" fontAlgn="base" hangingPunct="0">
        <a:spcBef>
          <a:spcPct val="0"/>
        </a:spcBef>
        <a:spcAft>
          <a:spcPct val="0"/>
        </a:spcAft>
        <a:defRPr>
          <a:solidFill>
            <a:schemeClr val="tx2"/>
          </a:solidFill>
          <a:latin typeface="Arial Narrow" pitchFamily="34" charset="0"/>
        </a:defRPr>
      </a:lvl4pPr>
      <a:lvl5pPr algn="ctr" rtl="0" eaLnBrk="0" fontAlgn="base" hangingPunct="0">
        <a:spcBef>
          <a:spcPct val="0"/>
        </a:spcBef>
        <a:spcAft>
          <a:spcPct val="0"/>
        </a:spcAft>
        <a:defRPr>
          <a:solidFill>
            <a:schemeClr val="tx2"/>
          </a:solidFill>
          <a:latin typeface="Arial Narrow" pitchFamily="34" charset="0"/>
        </a:defRPr>
      </a:lvl5pPr>
      <a:lvl6pPr marL="457200" algn="ctr" rtl="0" fontAlgn="base">
        <a:spcBef>
          <a:spcPct val="0"/>
        </a:spcBef>
        <a:spcAft>
          <a:spcPct val="0"/>
        </a:spcAft>
        <a:defRPr>
          <a:solidFill>
            <a:schemeClr val="tx2"/>
          </a:solidFill>
          <a:latin typeface="Arial Narrow" pitchFamily="34" charset="0"/>
        </a:defRPr>
      </a:lvl6pPr>
      <a:lvl7pPr marL="914400" algn="ctr" rtl="0" fontAlgn="base">
        <a:spcBef>
          <a:spcPct val="0"/>
        </a:spcBef>
        <a:spcAft>
          <a:spcPct val="0"/>
        </a:spcAft>
        <a:defRPr>
          <a:solidFill>
            <a:schemeClr val="tx2"/>
          </a:solidFill>
          <a:latin typeface="Arial Narrow" pitchFamily="34" charset="0"/>
        </a:defRPr>
      </a:lvl7pPr>
      <a:lvl8pPr marL="1371600" algn="ctr" rtl="0" fontAlgn="base">
        <a:spcBef>
          <a:spcPct val="0"/>
        </a:spcBef>
        <a:spcAft>
          <a:spcPct val="0"/>
        </a:spcAft>
        <a:defRPr>
          <a:solidFill>
            <a:schemeClr val="tx2"/>
          </a:solidFill>
          <a:latin typeface="Arial Narrow" pitchFamily="34" charset="0"/>
        </a:defRPr>
      </a:lvl8pPr>
      <a:lvl9pPr marL="1828800" algn="ctr" rtl="0" fontAlgn="base">
        <a:spcBef>
          <a:spcPct val="0"/>
        </a:spcBef>
        <a:spcAft>
          <a:spcPct val="0"/>
        </a:spcAft>
        <a:defRPr>
          <a:solidFill>
            <a:schemeClr val="tx2"/>
          </a:solidFill>
          <a:latin typeface="Arial Narrow" pitchFamily="34"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4034" name="Bild 3" descr="Speyer Powerpointvorlage-3.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6604"/>
            <a:ext cx="9906000" cy="701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feld 3"/>
          <p:cNvSpPr txBox="1">
            <a:spLocks noChangeArrowheads="1"/>
          </p:cNvSpPr>
          <p:nvPr/>
        </p:nvSpPr>
        <p:spPr bwMode="auto">
          <a:xfrm>
            <a:off x="776288" y="2781300"/>
            <a:ext cx="6048375"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tx1"/>
                </a:solidFill>
                <a:latin typeface="Arial" panose="020B0604020202020204" pitchFamily="34" charset="0"/>
                <a:ea typeface="ＭＳ Ｐゴシック" panose="020B0600070205080204" pitchFamily="34" charset="-128"/>
              </a:defRPr>
            </a:lvl1pPr>
            <a:lvl2pPr marL="742950" indent="-28575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tx1"/>
                </a:solidFill>
                <a:latin typeface="Arial" panose="020B0604020202020204" pitchFamily="34" charset="0"/>
                <a:ea typeface="ＭＳ Ｐゴシック" panose="020B0600070205080204" pitchFamily="34" charset="-128"/>
              </a:defRPr>
            </a:lvl2pPr>
            <a:lvl3pPr marL="1143000" indent="-2286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tx1"/>
                </a:solidFill>
                <a:latin typeface="Arial" panose="020B0604020202020204" pitchFamily="34" charset="0"/>
                <a:ea typeface="ＭＳ Ｐゴシック" panose="020B0600070205080204" pitchFamily="34" charset="-128"/>
              </a:defRPr>
            </a:lvl3pPr>
            <a:lvl4pPr marL="1600200" indent="-2286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tx1"/>
                </a:solidFill>
                <a:latin typeface="Arial" panose="020B0604020202020204" pitchFamily="34" charset="0"/>
                <a:ea typeface="ＭＳ Ｐゴシック" panose="020B0600070205080204" pitchFamily="34" charset="-128"/>
              </a:defRPr>
            </a:lvl4pPr>
            <a:lvl5pPr marL="2057400" indent="-228600">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tabLst>
                <a:tab pos="339725" algn="l"/>
                <a:tab pos="787400" algn="l"/>
                <a:tab pos="1236663" algn="l"/>
                <a:tab pos="1685925" algn="l"/>
                <a:tab pos="2135188" algn="l"/>
                <a:tab pos="2584450" algn="l"/>
                <a:tab pos="3033713" algn="l"/>
                <a:tab pos="3482975" algn="l"/>
                <a:tab pos="3932238" algn="l"/>
                <a:tab pos="4381500" algn="l"/>
                <a:tab pos="4830763" algn="l"/>
                <a:tab pos="5280025" algn="l"/>
                <a:tab pos="5729288" algn="l"/>
                <a:tab pos="6178550" algn="l"/>
                <a:tab pos="6627813" algn="l"/>
                <a:tab pos="7077075" algn="l"/>
                <a:tab pos="7526338" algn="l"/>
                <a:tab pos="7975600" algn="l"/>
                <a:tab pos="8424863" algn="l"/>
                <a:tab pos="8874125" algn="l"/>
                <a:tab pos="9323388" algn="l"/>
              </a:tabLst>
              <a:defRPr>
                <a:solidFill>
                  <a:schemeClr val="tx1"/>
                </a:solidFill>
                <a:latin typeface="Arial" panose="020B0604020202020204" pitchFamily="34" charset="0"/>
                <a:ea typeface="ＭＳ Ｐゴシック" panose="020B0600070205080204" pitchFamily="34" charset="-128"/>
              </a:defRPr>
            </a:lvl9pPr>
          </a:lstStyle>
          <a:p>
            <a:pPr eaLnBrk="1" hangingPunct="1">
              <a:spcBef>
                <a:spcPts val="600"/>
              </a:spcBef>
            </a:pPr>
            <a:endParaRPr lang="de-DE" altLang="de-DE" sz="4000" b="1" dirty="0">
              <a:solidFill>
                <a:srgbClr val="FFFFFF"/>
              </a:solidFill>
              <a:latin typeface="Arial Narrow" panose="020B0606020202030204" pitchFamily="34" charset="0"/>
            </a:endParaRPr>
          </a:p>
          <a:p>
            <a:pPr eaLnBrk="1" hangingPunct="1">
              <a:spcBef>
                <a:spcPts val="600"/>
              </a:spcBef>
            </a:pPr>
            <a:endParaRPr lang="de-DE" altLang="de-DE" sz="4000" b="1" dirty="0">
              <a:solidFill>
                <a:srgbClr val="FFFFFF"/>
              </a:solidFill>
              <a:latin typeface="Arial Narrow" panose="020B0606020202030204" pitchFamily="34" charset="0"/>
            </a:endParaRPr>
          </a:p>
          <a:p>
            <a:pPr eaLnBrk="1" hangingPunct="1">
              <a:spcBef>
                <a:spcPts val="600"/>
              </a:spcBef>
            </a:pPr>
            <a:r>
              <a:rPr lang="de-DE" altLang="de-DE" sz="4000" b="1" dirty="0" smtClean="0">
                <a:solidFill>
                  <a:schemeClr val="bg1"/>
                </a:solidFill>
                <a:latin typeface="Arial Narrow" panose="020B0606020202030204" pitchFamily="34" charset="0"/>
              </a:rPr>
              <a:t>Sterbesegen</a:t>
            </a:r>
          </a:p>
        </p:txBody>
      </p:sp>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1"/>
          <p:cNvSpPr>
            <a:spLocks noGrp="1" noChangeArrowheads="1"/>
          </p:cNvSpPr>
          <p:nvPr>
            <p:ph idx="1"/>
          </p:nvPr>
        </p:nvSpPr>
        <p:spPr bwMode="auto">
          <a:xfrm>
            <a:off x="272480" y="711386"/>
            <a:ext cx="9633520" cy="6173998"/>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indent="0">
              <a:spcBef>
                <a:spcPct val="0"/>
              </a:spcBef>
              <a:buFontTx/>
              <a:buNone/>
              <a:defRPr/>
            </a:pPr>
            <a:r>
              <a:rPr lang="de-DE" altLang="de-DE" sz="2800" b="1" dirty="0" smtClean="0">
                <a:solidFill>
                  <a:schemeClr val="bg2"/>
                </a:solidFill>
                <a:ea typeface="Times New Roman" panose="02020603050405020304" pitchFamily="18" charset="0"/>
                <a:cs typeface="Arial" panose="020B0604020202020204" pitchFamily="34" charset="0"/>
              </a:rPr>
              <a:t>Inhalt des Liturgischen Buches</a:t>
            </a:r>
            <a:endParaRPr lang="de-DE" altLang="de-DE" sz="2400" dirty="0" smtClean="0">
              <a:solidFill>
                <a:schemeClr val="bg2"/>
              </a:solidFill>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de-DE" b="1" dirty="0" smtClean="0">
                <a:solidFill>
                  <a:srgbClr val="5B9ED2"/>
                </a:solidFill>
              </a:rPr>
              <a:t>1</a:t>
            </a:r>
            <a:r>
              <a:rPr lang="de-DE" b="1" dirty="0">
                <a:solidFill>
                  <a:srgbClr val="5B9ED2"/>
                </a:solidFill>
              </a:rPr>
              <a:t>. Pastorale Einführung </a:t>
            </a:r>
          </a:p>
          <a:p>
            <a:pPr marL="0" indent="0">
              <a:buNone/>
            </a:pPr>
            <a:r>
              <a:rPr lang="de-DE" b="1" dirty="0">
                <a:solidFill>
                  <a:srgbClr val="5B9ED2"/>
                </a:solidFill>
              </a:rPr>
              <a:t>2. Feier des Sterbesegens </a:t>
            </a:r>
            <a:r>
              <a:rPr lang="de-DE" b="1" dirty="0" smtClean="0">
                <a:solidFill>
                  <a:srgbClr val="5B9ED2"/>
                </a:solidFill>
              </a:rPr>
              <a:t>(Grundform)</a:t>
            </a:r>
            <a:endParaRPr lang="de-DE" b="1" dirty="0">
              <a:solidFill>
                <a:srgbClr val="5B9ED2"/>
              </a:solidFill>
            </a:endParaRPr>
          </a:p>
          <a:p>
            <a:pPr marL="0" indent="0">
              <a:buNone/>
            </a:pPr>
            <a:r>
              <a:rPr lang="de-DE" b="1" dirty="0">
                <a:solidFill>
                  <a:srgbClr val="5B9ED2"/>
                </a:solidFill>
              </a:rPr>
              <a:t>3. Überreichung eines Handschmeichler-Kreuzes </a:t>
            </a:r>
          </a:p>
          <a:p>
            <a:pPr marL="0" indent="0">
              <a:buNone/>
            </a:pPr>
            <a:r>
              <a:rPr lang="de-DE" b="1" dirty="0">
                <a:solidFill>
                  <a:srgbClr val="5B9ED2"/>
                </a:solidFill>
              </a:rPr>
              <a:t>4. Wenn Kinder unter den Angehörigen sind </a:t>
            </a:r>
          </a:p>
          <a:p>
            <a:pPr marL="0" indent="0">
              <a:buNone/>
            </a:pPr>
            <a:r>
              <a:rPr lang="de-DE" b="1" dirty="0">
                <a:solidFill>
                  <a:srgbClr val="5B9ED2"/>
                </a:solidFill>
              </a:rPr>
              <a:t>5. Ergänzungsmodelle für besondere Situationen </a:t>
            </a:r>
          </a:p>
          <a:p>
            <a:pPr marL="400050" lvl="1" indent="-225425">
              <a:buNone/>
            </a:pPr>
            <a:r>
              <a:rPr lang="de-DE" dirty="0"/>
              <a:t>5.1. Wenn ein Kind tot zur Welt kommt </a:t>
            </a:r>
          </a:p>
          <a:p>
            <a:pPr marL="400050" lvl="1" indent="-225425">
              <a:buNone/>
            </a:pPr>
            <a:r>
              <a:rPr lang="de-DE" dirty="0"/>
              <a:t>5.2. Wenn ein Kind im Sterben liegt </a:t>
            </a:r>
          </a:p>
          <a:p>
            <a:pPr marL="400050" lvl="1" indent="-225425">
              <a:buNone/>
            </a:pPr>
            <a:r>
              <a:rPr lang="de-DE" dirty="0"/>
              <a:t>5.3. Wenn ein junger Mensch im Sterben liegt </a:t>
            </a:r>
          </a:p>
          <a:p>
            <a:pPr marL="400050" lvl="1" indent="-225425">
              <a:buNone/>
            </a:pPr>
            <a:r>
              <a:rPr lang="de-DE" dirty="0"/>
              <a:t>5.4. Wenn ein Mensch in der Mitte des Lebens nach langer Krankheit im Sterben liegt </a:t>
            </a:r>
          </a:p>
          <a:p>
            <a:pPr marL="400050" lvl="1" indent="-225425">
              <a:buNone/>
            </a:pPr>
            <a:r>
              <a:rPr lang="de-DE" dirty="0"/>
              <a:t>5.5. Wenn ein an Demenz erkrankter Mensch im Sterben liegt </a:t>
            </a:r>
          </a:p>
          <a:p>
            <a:pPr marL="400050" lvl="1" indent="-225425">
              <a:buNone/>
            </a:pPr>
            <a:r>
              <a:rPr lang="de-DE" dirty="0"/>
              <a:t>5.6. Wenn ein Mensch unerwartet im Sterben liegt </a:t>
            </a:r>
          </a:p>
          <a:p>
            <a:pPr marL="400050" lvl="1" indent="-225425">
              <a:buNone/>
            </a:pPr>
            <a:r>
              <a:rPr lang="de-DE" dirty="0"/>
              <a:t>5.7. Wenn bei einem Menschen die lebenserhaltenden Geräte abgeschaltet werden </a:t>
            </a:r>
          </a:p>
          <a:p>
            <a:pPr marL="400050" lvl="1" indent="-225425">
              <a:buNone/>
            </a:pPr>
            <a:r>
              <a:rPr lang="de-DE" dirty="0"/>
              <a:t>5.8. Wenn ein Mensch hirntot ist und seine Organe spendet </a:t>
            </a:r>
          </a:p>
          <a:p>
            <a:pPr marL="400050" lvl="1" indent="-225425">
              <a:buNone/>
            </a:pPr>
            <a:r>
              <a:rPr lang="de-DE" dirty="0"/>
              <a:t>5.9. Wenn ein Mensch Suizid verübt hat </a:t>
            </a:r>
          </a:p>
          <a:p>
            <a:pPr marL="0" indent="0">
              <a:buNone/>
            </a:pPr>
            <a:r>
              <a:rPr lang="de-DE" b="1" dirty="0">
                <a:solidFill>
                  <a:srgbClr val="5B9ED2"/>
                </a:solidFill>
              </a:rPr>
              <a:t>6. Segensfeier für Verstorbene </a:t>
            </a:r>
          </a:p>
          <a:p>
            <a:pPr marL="0" indent="0">
              <a:buNone/>
            </a:pPr>
            <a:r>
              <a:rPr lang="de-DE" b="1" dirty="0">
                <a:solidFill>
                  <a:srgbClr val="5B9ED2"/>
                </a:solidFill>
              </a:rPr>
              <a:t>7. </a:t>
            </a:r>
            <a:r>
              <a:rPr lang="de-DE" b="1" dirty="0" smtClean="0">
                <a:solidFill>
                  <a:srgbClr val="5B9ED2"/>
                </a:solidFill>
              </a:rPr>
              <a:t>Auswahlelemente</a:t>
            </a:r>
            <a:endParaRPr lang="de-DE" b="1" dirty="0">
              <a:solidFill>
                <a:srgbClr val="5B9ED2"/>
              </a:solidFill>
            </a:endParaRPr>
          </a:p>
          <a:p>
            <a:pPr marL="0" indent="174625">
              <a:buNone/>
            </a:pPr>
            <a:r>
              <a:rPr lang="de-DE" dirty="0" smtClean="0"/>
              <a:t>Grundgebete / Psalmen / Schriftlesungen / Weitere </a:t>
            </a:r>
            <a:r>
              <a:rPr lang="de-DE" dirty="0"/>
              <a:t>Gebete </a:t>
            </a:r>
            <a:r>
              <a:rPr lang="de-DE" dirty="0" smtClean="0"/>
              <a:t>/ Liedtexte / </a:t>
            </a:r>
            <a:r>
              <a:rPr lang="de-DE" dirty="0"/>
              <a:t>Lieder </a:t>
            </a:r>
            <a:r>
              <a:rPr lang="de-DE" dirty="0" smtClean="0"/>
              <a:t>/ </a:t>
            </a:r>
            <a:r>
              <a:rPr lang="de-DE" dirty="0"/>
              <a:t>Segensgebete </a:t>
            </a:r>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70853">
            <a:off x="5707974" y="-247828"/>
            <a:ext cx="2829669" cy="4374115"/>
          </a:xfrm>
          <a:prstGeom prst="rect">
            <a:avLst/>
          </a:prstGeom>
          <a:ln w="34925">
            <a:noFill/>
          </a:ln>
          <a:effectLst>
            <a:outerShdw blurRad="225425" dist="50800" dir="5220000" algn="ctr">
              <a:srgbClr val="000000">
                <a:alpha val="33000"/>
              </a:srgbClr>
            </a:outerShdw>
          </a:effectLst>
          <a:scene3d>
            <a:camera prst="isometricOffAxis1Top"/>
            <a:lightRig rig="harsh" dir="t">
              <a:rot lat="0" lon="0" rev="3000000"/>
            </a:lightRig>
          </a:scene3d>
          <a:sp3d extrusionH="254000" contourW="19050">
            <a:bevelB w="82550" h="44450" prst="angle"/>
            <a:contourClr>
              <a:srgbClr val="FFFFFF"/>
            </a:contourClr>
          </a:sp3d>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0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08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608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608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6083">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6083">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6083">
                                            <p:txEl>
                                              <p:pRg st="9" end="9"/>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6083">
                                            <p:txEl>
                                              <p:pRg st="10" end="1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6083">
                                            <p:txEl>
                                              <p:pRg st="11" end="1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6083">
                                            <p:txEl>
                                              <p:pRg st="12" end="12"/>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6083">
                                            <p:txEl>
                                              <p:pRg st="13" end="13"/>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6083">
                                            <p:txEl>
                                              <p:pRg st="14" end="14"/>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6083">
                                            <p:txEl>
                                              <p:pRg st="15" end="15"/>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6083">
                                            <p:txEl>
                                              <p:pRg st="16" end="16"/>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608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1"/>
          <p:cNvSpPr>
            <a:spLocks noGrp="1" noChangeArrowheads="1"/>
          </p:cNvSpPr>
          <p:nvPr>
            <p:ph idx="1"/>
          </p:nvPr>
        </p:nvSpPr>
        <p:spPr bwMode="auto">
          <a:xfrm>
            <a:off x="488504" y="3645024"/>
            <a:ext cx="9633520" cy="1520416"/>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indent="0">
              <a:buNone/>
            </a:pPr>
            <a:r>
              <a:rPr lang="de-DE" sz="2800" b="1" dirty="0" smtClean="0">
                <a:solidFill>
                  <a:srgbClr val="5B9ED2"/>
                </a:solidFill>
              </a:rPr>
              <a:t>Weitere Fragen?</a:t>
            </a:r>
            <a:endParaRPr lang="de-DE" sz="2800" b="1" dirty="0">
              <a:solidFill>
                <a:srgbClr val="5B9ED2"/>
              </a:solidFill>
            </a:endParaRPr>
          </a:p>
          <a:p>
            <a:endParaRPr lang="de-DE" dirty="0" smtClean="0"/>
          </a:p>
          <a:p>
            <a:endParaRPr lang="de-DE" dirty="0" smtClean="0"/>
          </a:p>
          <a:p>
            <a:endParaRPr lang="de-DE" dirty="0"/>
          </a:p>
        </p:txBody>
      </p:sp>
      <p:pic>
        <p:nvPicPr>
          <p:cNvPr id="2" name="Grafi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70853">
            <a:off x="4424666" y="984422"/>
            <a:ext cx="3169399" cy="4899271"/>
          </a:xfrm>
          <a:prstGeom prst="rect">
            <a:avLst/>
          </a:prstGeom>
          <a:ln w="34925">
            <a:noFill/>
          </a:ln>
          <a:effectLst>
            <a:outerShdw blurRad="225425" dist="50800" dir="5220000" algn="ctr">
              <a:srgbClr val="000000">
                <a:alpha val="33000"/>
              </a:srgbClr>
            </a:outerShdw>
          </a:effectLst>
          <a:scene3d>
            <a:camera prst="isometricOffAxis1Top"/>
            <a:lightRig rig="harsh" dir="t">
              <a:rot lat="0" lon="0" rev="3000000"/>
            </a:lightRig>
          </a:scene3d>
          <a:sp3d extrusionH="254000" contourW="19050">
            <a:bevelB w="82550" h="44450" prst="angle"/>
            <a:contourClr>
              <a:srgbClr val="FFFFFF"/>
            </a:contourClr>
          </a:sp3d>
        </p:spPr>
      </p:pic>
    </p:spTree>
    <p:extLst>
      <p:ext uri="{BB962C8B-B14F-4D97-AF65-F5344CB8AC3E}">
        <p14:creationId xmlns:p14="http://schemas.microsoft.com/office/powerpoint/2010/main" val="3146975713"/>
      </p:ext>
    </p:extLst>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1"/>
          <p:cNvSpPr>
            <a:spLocks noGrp="1" noChangeArrowheads="1"/>
          </p:cNvSpPr>
          <p:nvPr>
            <p:ph idx="1"/>
          </p:nvPr>
        </p:nvSpPr>
        <p:spPr bwMode="auto">
          <a:xfrm>
            <a:off x="272480" y="692696"/>
            <a:ext cx="9633520" cy="5786199"/>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indent="0">
              <a:spcBef>
                <a:spcPct val="0"/>
              </a:spcBef>
              <a:buFontTx/>
              <a:buNone/>
              <a:defRPr/>
            </a:pPr>
            <a:r>
              <a:rPr lang="de-DE" altLang="de-DE" sz="2800" b="1" dirty="0" smtClean="0">
                <a:solidFill>
                  <a:schemeClr val="bg2"/>
                </a:solidFill>
                <a:ea typeface="Times New Roman" panose="02020603050405020304" pitchFamily="18" charset="0"/>
                <a:cs typeface="Arial" panose="020B0604020202020204" pitchFamily="34" charset="0"/>
              </a:rPr>
              <a:t>Entstehung der Textvorlage</a:t>
            </a:r>
            <a:endParaRPr lang="de-DE" altLang="de-DE" sz="2400" dirty="0" smtClean="0">
              <a:solidFill>
                <a:schemeClr val="bg2"/>
              </a:solidFill>
              <a:latin typeface="Arial" panose="020B0604020202020204" pitchFamily="34" charset="0"/>
              <a:ea typeface="Times New Roman" panose="02020603050405020304" pitchFamily="18" charset="0"/>
              <a:cs typeface="Arial" panose="020B0604020202020204" pitchFamily="34" charset="0"/>
            </a:endParaRPr>
          </a:p>
          <a:p>
            <a:pPr marL="0" indent="0">
              <a:lnSpc>
                <a:spcPct val="150000"/>
              </a:lnSpc>
              <a:spcBef>
                <a:spcPct val="0"/>
              </a:spcBef>
              <a:buFontTx/>
              <a:buNone/>
              <a:defRPr/>
            </a:pPr>
            <a:r>
              <a:rPr lang="de-DE" altLang="de-DE" sz="2000" b="1" dirty="0" smtClean="0">
                <a:solidFill>
                  <a:srgbClr val="5B9ED2"/>
                </a:solidFill>
                <a:ea typeface="Times New Roman" panose="02020603050405020304" pitchFamily="18" charset="0"/>
                <a:cs typeface="Arial" panose="020B0604020202020204" pitchFamily="34" charset="0"/>
              </a:rPr>
              <a:t>Entwicklung des Sterbesegens durch </a:t>
            </a:r>
            <a:r>
              <a:rPr lang="de-DE" altLang="de-DE" sz="2000" b="1" dirty="0" err="1" smtClean="0">
                <a:solidFill>
                  <a:srgbClr val="5B9ED2"/>
                </a:solidFill>
                <a:ea typeface="Times New Roman" panose="02020603050405020304" pitchFamily="18" charset="0"/>
                <a:cs typeface="Arial" panose="020B0604020202020204" pitchFamily="34" charset="0"/>
              </a:rPr>
              <a:t>KrankenhausseelsorgerInnen</a:t>
            </a:r>
            <a:r>
              <a:rPr lang="de-DE" altLang="de-DE" sz="2000" b="1" dirty="0" smtClean="0">
                <a:solidFill>
                  <a:srgbClr val="5B9ED2"/>
                </a:solidFill>
                <a:ea typeface="Times New Roman" panose="02020603050405020304" pitchFamily="18" charset="0"/>
                <a:cs typeface="Arial" panose="020B0604020202020204" pitchFamily="34" charset="0"/>
              </a:rPr>
              <a:t> </a:t>
            </a:r>
            <a:r>
              <a:rPr lang="de-DE" altLang="de-DE" dirty="0" smtClean="0">
                <a:solidFill>
                  <a:srgbClr val="5B9ED2"/>
                </a:solidFill>
                <a:ea typeface="Times New Roman" panose="02020603050405020304" pitchFamily="18" charset="0"/>
                <a:cs typeface="Arial" panose="020B0604020202020204" pitchFamily="34" charset="0"/>
              </a:rPr>
              <a:t>(u.a. Herbsttagung KS 2011)</a:t>
            </a:r>
          </a:p>
          <a:p>
            <a:pPr marL="0" indent="0">
              <a:lnSpc>
                <a:spcPct val="150000"/>
              </a:lnSpc>
              <a:spcBef>
                <a:spcPct val="0"/>
              </a:spcBef>
              <a:buFontTx/>
              <a:buNone/>
              <a:defRPr/>
            </a:pPr>
            <a:r>
              <a:rPr lang="de-DE" altLang="de-DE" sz="2000" b="1" dirty="0" smtClean="0">
                <a:solidFill>
                  <a:srgbClr val="5B9ED2"/>
                </a:solidFill>
                <a:ea typeface="Times New Roman" panose="02020603050405020304" pitchFamily="18" charset="0"/>
                <a:cs typeface="Arial" panose="020B0604020202020204" pitchFamily="34" charset="0"/>
              </a:rPr>
              <a:t>Veröffentlichung einer Handreichung zum Sterbesegen der Diözese Rottenburg-Stuttgart </a:t>
            </a:r>
            <a:r>
              <a:rPr lang="de-DE" altLang="de-DE" dirty="0" smtClean="0">
                <a:solidFill>
                  <a:srgbClr val="5B9ED2"/>
                </a:solidFill>
                <a:ea typeface="Times New Roman" panose="02020603050405020304" pitchFamily="18" charset="0"/>
                <a:cs typeface="Arial" panose="020B0604020202020204" pitchFamily="34" charset="0"/>
              </a:rPr>
              <a:t>(2012)</a:t>
            </a:r>
            <a:endParaRPr lang="de-DE" altLang="de-DE" dirty="0">
              <a:solidFill>
                <a:srgbClr val="5B9ED2"/>
              </a:solidFill>
              <a:ea typeface="Times New Roman" panose="02020603050405020304" pitchFamily="18" charset="0"/>
              <a:cs typeface="Arial" panose="020B0604020202020204" pitchFamily="34" charset="0"/>
            </a:endParaRPr>
          </a:p>
          <a:p>
            <a:pPr marL="0" indent="0">
              <a:lnSpc>
                <a:spcPct val="150000"/>
              </a:lnSpc>
              <a:spcBef>
                <a:spcPct val="0"/>
              </a:spcBef>
              <a:buNone/>
              <a:defRPr/>
            </a:pPr>
            <a:r>
              <a:rPr lang="de-DE" altLang="de-DE" sz="2000" b="1" dirty="0" smtClean="0">
                <a:solidFill>
                  <a:srgbClr val="5B9ED2"/>
                </a:solidFill>
                <a:ea typeface="Times New Roman" panose="02020603050405020304" pitchFamily="18" charset="0"/>
                <a:cs typeface="Arial" panose="020B0604020202020204" pitchFamily="34" charset="0"/>
              </a:rPr>
              <a:t>Einbindung in das Seelsorgekonzept des Bistums Speyer</a:t>
            </a:r>
            <a:r>
              <a:rPr lang="de-DE" altLang="de-DE" sz="2400" b="1" dirty="0" smtClean="0">
                <a:solidFill>
                  <a:srgbClr val="5B9ED2"/>
                </a:solidFill>
                <a:ea typeface="Times New Roman" panose="02020603050405020304" pitchFamily="18" charset="0"/>
                <a:cs typeface="Arial" panose="020B0604020202020204" pitchFamily="34" charset="0"/>
              </a:rPr>
              <a:t> </a:t>
            </a:r>
            <a:r>
              <a:rPr lang="de-DE" dirty="0" smtClean="0">
                <a:solidFill>
                  <a:srgbClr val="5B9ED2"/>
                </a:solidFill>
                <a:cs typeface="Arial" panose="020B0604020202020204" pitchFamily="34" charset="0"/>
              </a:rPr>
              <a:t>(Endabstimmung am 12.10.2014</a:t>
            </a:r>
            <a:r>
              <a:rPr lang="de-DE" dirty="0">
                <a:solidFill>
                  <a:srgbClr val="5B9ED2"/>
                </a:solidFill>
                <a:cs typeface="Arial" panose="020B0604020202020204" pitchFamily="34" charset="0"/>
              </a:rPr>
              <a:t>)</a:t>
            </a:r>
          </a:p>
          <a:p>
            <a:pPr marL="0" indent="0">
              <a:lnSpc>
                <a:spcPct val="150000"/>
              </a:lnSpc>
              <a:spcBef>
                <a:spcPct val="0"/>
              </a:spcBef>
              <a:buFontTx/>
              <a:buNone/>
              <a:defRPr/>
            </a:pPr>
            <a:r>
              <a:rPr lang="de-DE" sz="2000" b="1" dirty="0" smtClean="0">
                <a:solidFill>
                  <a:srgbClr val="5B9ED2"/>
                </a:solidFill>
                <a:cs typeface="Arial" panose="020B0604020202020204" pitchFamily="34" charset="0"/>
              </a:rPr>
              <a:t>Beauftragung einer Arbeitsgruppe durch den Bischof / Liturgischen Rat </a:t>
            </a:r>
            <a:r>
              <a:rPr lang="de-DE" dirty="0" smtClean="0">
                <a:solidFill>
                  <a:srgbClr val="5B9ED2"/>
                </a:solidFill>
                <a:cs typeface="Arial" panose="020B0604020202020204" pitchFamily="34" charset="0"/>
              </a:rPr>
              <a:t>(19.11.2014)</a:t>
            </a:r>
          </a:p>
          <a:p>
            <a:pPr defTabSz="1160463">
              <a:spcBef>
                <a:spcPct val="0"/>
              </a:spcBef>
              <a:buFont typeface="Wingdings" panose="05000000000000000000" pitchFamily="2" charset="2"/>
              <a:buChar char="§"/>
              <a:defRPr/>
            </a:pPr>
            <a:r>
              <a:rPr lang="de-DE" b="1" dirty="0" smtClean="0">
                <a:cs typeface="Arial" panose="020B0604020202020204" pitchFamily="34" charset="0"/>
              </a:rPr>
              <a:t>Auftrag</a:t>
            </a:r>
            <a:r>
              <a:rPr lang="de-DE" b="1" dirty="0">
                <a:cs typeface="Arial" panose="020B0604020202020204" pitchFamily="34" charset="0"/>
              </a:rPr>
              <a:t>	</a:t>
            </a:r>
            <a:r>
              <a:rPr lang="de-DE" dirty="0" smtClean="0">
                <a:cs typeface="Arial" panose="020B0604020202020204" pitchFamily="34" charset="0"/>
              </a:rPr>
              <a:t>Erstellung eines liturgischen Buches für die Feier des Sterbesegens </a:t>
            </a:r>
            <a:br>
              <a:rPr lang="de-DE" dirty="0" smtClean="0">
                <a:cs typeface="Arial" panose="020B0604020202020204" pitchFamily="34" charset="0"/>
              </a:rPr>
            </a:br>
            <a:r>
              <a:rPr lang="de-DE" dirty="0" smtClean="0">
                <a:cs typeface="Arial" panose="020B0604020202020204" pitchFamily="34" charset="0"/>
              </a:rPr>
              <a:t>	auf der Grundlage der vorliegenden Texte (Rottenburg-Stuttgart, Würzburg) </a:t>
            </a:r>
          </a:p>
          <a:p>
            <a:pPr marL="0" indent="0" defTabSz="1160463">
              <a:spcBef>
                <a:spcPct val="0"/>
              </a:spcBef>
              <a:buNone/>
              <a:defRPr/>
            </a:pPr>
            <a:endParaRPr lang="de-DE" dirty="0" smtClean="0">
              <a:cs typeface="Arial" panose="020B0604020202020204" pitchFamily="34" charset="0"/>
            </a:endParaRPr>
          </a:p>
          <a:p>
            <a:pPr>
              <a:spcBef>
                <a:spcPct val="0"/>
              </a:spcBef>
              <a:buFont typeface="Wingdings" panose="05000000000000000000" pitchFamily="2" charset="2"/>
              <a:buChar char="§"/>
              <a:defRPr/>
            </a:pPr>
            <a:r>
              <a:rPr lang="de-DE" b="1" dirty="0" smtClean="0">
                <a:cs typeface="Arial" panose="020B0604020202020204" pitchFamily="34" charset="0"/>
              </a:rPr>
              <a:t>Mitglieder der Arbeitsgruppe </a:t>
            </a:r>
          </a:p>
          <a:p>
            <a:pPr marL="1446212" lvl="1">
              <a:spcBef>
                <a:spcPts val="0"/>
              </a:spcBef>
              <a:buFont typeface="Wingdings" panose="05000000000000000000" pitchFamily="2" charset="2"/>
              <a:buChar char="§"/>
            </a:pPr>
            <a:r>
              <a:rPr lang="de-DE" dirty="0"/>
              <a:t>Sonja Birkenmayer, Ökumenische Hospizhilfe</a:t>
            </a:r>
          </a:p>
          <a:p>
            <a:pPr marL="1446212" lvl="1">
              <a:spcBef>
                <a:spcPts val="0"/>
              </a:spcBef>
              <a:buFont typeface="Wingdings" panose="05000000000000000000" pitchFamily="2" charset="2"/>
              <a:buChar char="§"/>
            </a:pPr>
            <a:r>
              <a:rPr lang="de-DE" dirty="0"/>
              <a:t>Kerstin Fleischer, Hospiz- und Trauerseelsorge</a:t>
            </a:r>
          </a:p>
          <a:p>
            <a:pPr marL="1446212" lvl="1">
              <a:spcBef>
                <a:spcPts val="0"/>
              </a:spcBef>
              <a:buFont typeface="Wingdings" panose="05000000000000000000" pitchFamily="2" charset="2"/>
              <a:buChar char="§"/>
            </a:pPr>
            <a:r>
              <a:rPr lang="de-DE" dirty="0" smtClean="0"/>
              <a:t>Birgit </a:t>
            </a:r>
            <a:r>
              <a:rPr lang="de-DE" dirty="0"/>
              <a:t>Kiefer, Krankenhausseelsorgerin</a:t>
            </a:r>
          </a:p>
          <a:p>
            <a:pPr marL="1446212" lvl="1">
              <a:spcBef>
                <a:spcPts val="0"/>
              </a:spcBef>
              <a:buFont typeface="Wingdings" panose="05000000000000000000" pitchFamily="2" charset="2"/>
              <a:buChar char="§"/>
            </a:pPr>
            <a:r>
              <a:rPr lang="de-DE" dirty="0"/>
              <a:t>Markus Magin, Regens</a:t>
            </a:r>
          </a:p>
          <a:p>
            <a:pPr marL="1446212" lvl="1">
              <a:spcBef>
                <a:spcPts val="0"/>
              </a:spcBef>
              <a:buFont typeface="Wingdings" panose="05000000000000000000" pitchFamily="2" charset="2"/>
              <a:buChar char="§"/>
            </a:pPr>
            <a:r>
              <a:rPr lang="de-DE" dirty="0"/>
              <a:t>Clemens Schirmer, Liturgiereferent (Leitung der Arbeitsgruppe)</a:t>
            </a:r>
            <a:endParaRPr lang="de-DE" dirty="0">
              <a:cs typeface="Arial" panose="020B0604020202020204" pitchFamily="34" charset="0"/>
            </a:endParaRPr>
          </a:p>
          <a:p>
            <a:pPr marL="1446212" lvl="1">
              <a:spcBef>
                <a:spcPts val="0"/>
              </a:spcBef>
              <a:buFont typeface="Wingdings" panose="05000000000000000000" pitchFamily="2" charset="2"/>
              <a:buChar char="§"/>
            </a:pPr>
            <a:r>
              <a:rPr lang="de-DE" dirty="0" smtClean="0"/>
              <a:t>Angela </a:t>
            </a:r>
            <a:r>
              <a:rPr lang="de-DE" dirty="0"/>
              <a:t>Steiger, </a:t>
            </a:r>
            <a:r>
              <a:rPr lang="de-DE" dirty="0" smtClean="0"/>
              <a:t>Krankenhausseelsorgerin</a:t>
            </a:r>
          </a:p>
          <a:p>
            <a:pPr marL="1160462" lvl="1" indent="0">
              <a:spcBef>
                <a:spcPts val="0"/>
              </a:spcBef>
              <a:buNone/>
            </a:pPr>
            <a:endParaRPr lang="de-DE" dirty="0"/>
          </a:p>
          <a:p>
            <a:pPr>
              <a:spcBef>
                <a:spcPct val="0"/>
              </a:spcBef>
              <a:buFont typeface="Wingdings" panose="05000000000000000000" pitchFamily="2" charset="2"/>
              <a:buChar char="§"/>
              <a:defRPr/>
            </a:pPr>
            <a:r>
              <a:rPr lang="de-DE" b="1" dirty="0" smtClean="0">
                <a:cs typeface="Arial" panose="020B0604020202020204" pitchFamily="34" charset="0"/>
              </a:rPr>
              <a:t>Beratung der Textvorlage im Liturgischen Rat</a:t>
            </a:r>
          </a:p>
        </p:txBody>
      </p:sp>
    </p:spTree>
    <p:extLst>
      <p:ext uri="{BB962C8B-B14F-4D97-AF65-F5344CB8AC3E}">
        <p14:creationId xmlns:p14="http://schemas.microsoft.com/office/powerpoint/2010/main" val="3999287558"/>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0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08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608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6083">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6083">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6083">
                                            <p:txEl>
                                              <p:pRg st="9" end="9"/>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6083">
                                            <p:txEl>
                                              <p:pRg st="10" end="1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6083">
                                            <p:txEl>
                                              <p:pRg st="11" end="1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6083">
                                            <p:txEl>
                                              <p:pRg st="12" end="12"/>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6083">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608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1"/>
          <p:cNvSpPr>
            <a:spLocks noGrp="1" noChangeArrowheads="1"/>
          </p:cNvSpPr>
          <p:nvPr>
            <p:ph idx="1"/>
          </p:nvPr>
        </p:nvSpPr>
        <p:spPr bwMode="auto">
          <a:xfrm>
            <a:off x="240736" y="711386"/>
            <a:ext cx="9665264" cy="6173998"/>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indent="0">
              <a:spcBef>
                <a:spcPct val="0"/>
              </a:spcBef>
              <a:buFontTx/>
              <a:buNone/>
              <a:defRPr/>
            </a:pPr>
            <a:r>
              <a:rPr lang="de-DE" altLang="de-DE" sz="2800" b="1" dirty="0" smtClean="0">
                <a:solidFill>
                  <a:schemeClr val="bg2"/>
                </a:solidFill>
                <a:ea typeface="Times New Roman" panose="02020603050405020304" pitchFamily="18" charset="0"/>
                <a:cs typeface="Arial" panose="020B0604020202020204" pitchFamily="34" charset="0"/>
              </a:rPr>
              <a:t>Geplante Schritte zur Einführung des Sterbesegens</a:t>
            </a:r>
            <a:endParaRPr lang="de-DE" altLang="de-DE" sz="2400" dirty="0" smtClean="0">
              <a:solidFill>
                <a:schemeClr val="bg2"/>
              </a:solidFill>
              <a:latin typeface="Arial" panose="020B0604020202020204" pitchFamily="34" charset="0"/>
              <a:ea typeface="Times New Roman" panose="02020603050405020304" pitchFamily="18" charset="0"/>
              <a:cs typeface="Arial" panose="020B0604020202020204" pitchFamily="34" charset="0"/>
            </a:endParaRPr>
          </a:p>
          <a:p>
            <a:pPr marL="182563" indent="-182563">
              <a:buFont typeface="Wingdings" panose="05000000000000000000" pitchFamily="2" charset="2"/>
              <a:buChar char="§"/>
            </a:pPr>
            <a:r>
              <a:rPr lang="de-DE" dirty="0" smtClean="0"/>
              <a:t>Fertigstellung des liturgischen Buches / </a:t>
            </a:r>
            <a:r>
              <a:rPr lang="de-DE" b="1" dirty="0" smtClean="0"/>
              <a:t>Approbation durch den Bischof </a:t>
            </a:r>
            <a:r>
              <a:rPr lang="de-DE" dirty="0" smtClean="0"/>
              <a:t>(Dezember 2016)</a:t>
            </a:r>
          </a:p>
          <a:p>
            <a:pPr marL="182563" indent="-182563">
              <a:buFont typeface="Wingdings" panose="05000000000000000000" pitchFamily="2" charset="2"/>
              <a:buChar char="§"/>
            </a:pPr>
            <a:r>
              <a:rPr lang="de-DE" b="1" dirty="0" smtClean="0"/>
              <a:t>Pressemeldung</a:t>
            </a:r>
            <a:r>
              <a:rPr lang="de-DE" dirty="0" smtClean="0"/>
              <a:t> (Dezember 2016/ Januar 2017)</a:t>
            </a:r>
            <a:endParaRPr lang="de-DE" dirty="0"/>
          </a:p>
          <a:p>
            <a:pPr marL="182563" indent="-182563">
              <a:buFont typeface="Wingdings" panose="05000000000000000000" pitchFamily="2" charset="2"/>
              <a:buChar char="§"/>
            </a:pPr>
            <a:r>
              <a:rPr lang="de-DE" b="1" dirty="0" smtClean="0"/>
              <a:t>Artikel im Pilger </a:t>
            </a:r>
            <a:r>
              <a:rPr lang="de-DE" dirty="0" smtClean="0"/>
              <a:t>mit Bericht über Erfahrungen der Krankenhausseelsorgerinnen </a:t>
            </a:r>
            <a:r>
              <a:rPr lang="de-DE" dirty="0" smtClean="0"/>
              <a:t>(Dezember 2016)</a:t>
            </a:r>
            <a:endParaRPr lang="de-DE" dirty="0" smtClean="0"/>
          </a:p>
          <a:p>
            <a:pPr marL="182563" indent="-182563">
              <a:buFont typeface="Wingdings" panose="05000000000000000000" pitchFamily="2" charset="2"/>
              <a:buChar char="§"/>
            </a:pPr>
            <a:r>
              <a:rPr lang="de-DE" dirty="0" smtClean="0"/>
              <a:t>Textbaustein für den </a:t>
            </a:r>
            <a:r>
              <a:rPr lang="de-DE" b="1" dirty="0" smtClean="0"/>
              <a:t>Pfarrbrief</a:t>
            </a:r>
            <a:endParaRPr lang="de-DE" b="1" dirty="0"/>
          </a:p>
          <a:p>
            <a:pPr marL="182563" indent="-182563">
              <a:buFont typeface="Wingdings" panose="05000000000000000000" pitchFamily="2" charset="2"/>
              <a:buChar char="§"/>
            </a:pPr>
            <a:r>
              <a:rPr lang="de-DE" dirty="0" smtClean="0"/>
              <a:t>Geplante </a:t>
            </a:r>
            <a:r>
              <a:rPr lang="de-DE" b="1" dirty="0" smtClean="0"/>
              <a:t>Begleitpublikationen</a:t>
            </a:r>
            <a:r>
              <a:rPr lang="de-DE" dirty="0" smtClean="0"/>
              <a:t>:</a:t>
            </a:r>
          </a:p>
          <a:p>
            <a:pPr marL="582613" lvl="2" indent="-182563">
              <a:buFont typeface="Wingdings" panose="05000000000000000000" pitchFamily="2" charset="2"/>
              <a:buChar char="§"/>
            </a:pPr>
            <a:r>
              <a:rPr lang="de-DE" i="1" dirty="0" smtClean="0">
                <a:solidFill>
                  <a:schemeClr val="tx1">
                    <a:lumMod val="65000"/>
                    <a:lumOff val="35000"/>
                  </a:schemeClr>
                </a:solidFill>
              </a:rPr>
              <a:t>Gebetskarte</a:t>
            </a:r>
            <a:r>
              <a:rPr lang="de-DE" i="1" dirty="0" smtClean="0">
                <a:solidFill>
                  <a:schemeClr val="tx1">
                    <a:lumMod val="65000"/>
                    <a:lumOff val="35000"/>
                  </a:schemeClr>
                </a:solidFill>
              </a:rPr>
              <a:t> </a:t>
            </a:r>
            <a:r>
              <a:rPr lang="de-DE" i="1" dirty="0" smtClean="0">
                <a:solidFill>
                  <a:schemeClr val="tx1">
                    <a:lumMod val="65000"/>
                    <a:lumOff val="35000"/>
                  </a:schemeClr>
                </a:solidFill>
              </a:rPr>
              <a:t>zum „mitfeiern“ oder als Erinnerung</a:t>
            </a:r>
          </a:p>
          <a:p>
            <a:pPr marL="582613" lvl="2" indent="-182563">
              <a:buFont typeface="Wingdings" panose="05000000000000000000" pitchFamily="2" charset="2"/>
              <a:buChar char="§"/>
            </a:pPr>
            <a:r>
              <a:rPr lang="de-DE" i="1" dirty="0" smtClean="0">
                <a:solidFill>
                  <a:schemeClr val="tx1">
                    <a:lumMod val="65000"/>
                    <a:lumOff val="35000"/>
                  </a:schemeClr>
                </a:solidFill>
              </a:rPr>
              <a:t>Informationsbroschüre zum Sterbesegen (Anliegen, Spender, Verhältnis zu den Sterbesakramenten)</a:t>
            </a:r>
          </a:p>
          <a:p>
            <a:pPr marL="582613" lvl="2" indent="-182563">
              <a:buFont typeface="Wingdings" panose="05000000000000000000" pitchFamily="2" charset="2"/>
              <a:buChar char="§"/>
            </a:pPr>
            <a:r>
              <a:rPr lang="de-DE" i="1" dirty="0" smtClean="0">
                <a:solidFill>
                  <a:schemeClr val="tx1">
                    <a:lumMod val="65000"/>
                    <a:lumOff val="35000"/>
                  </a:schemeClr>
                </a:solidFill>
              </a:rPr>
              <a:t>Karte „Gebet eines Sterbenden“</a:t>
            </a:r>
          </a:p>
          <a:p>
            <a:pPr marL="582613" lvl="2" indent="-182563">
              <a:buFont typeface="Wingdings" panose="05000000000000000000" pitchFamily="2" charset="2"/>
              <a:buChar char="§"/>
            </a:pPr>
            <a:r>
              <a:rPr lang="de-DE" i="1" dirty="0" smtClean="0">
                <a:solidFill>
                  <a:schemeClr val="tx1">
                    <a:lumMod val="65000"/>
                    <a:lumOff val="35000"/>
                  </a:schemeClr>
                </a:solidFill>
              </a:rPr>
              <a:t>Segenskarte für Angehörige</a:t>
            </a:r>
          </a:p>
          <a:p>
            <a:pPr marL="182563" indent="-182563">
              <a:buFont typeface="Wingdings" panose="05000000000000000000" pitchFamily="2" charset="2"/>
              <a:buChar char="§"/>
            </a:pPr>
            <a:r>
              <a:rPr lang="de-DE" dirty="0" smtClean="0"/>
              <a:t>Informationsbrief </a:t>
            </a:r>
            <a:r>
              <a:rPr lang="de-DE" dirty="0"/>
              <a:t>an </a:t>
            </a:r>
            <a:r>
              <a:rPr lang="de-DE" b="1" dirty="0"/>
              <a:t>Einrichtungen, </a:t>
            </a:r>
            <a:r>
              <a:rPr lang="de-DE" b="1" dirty="0" smtClean="0"/>
              <a:t>in denen </a:t>
            </a:r>
            <a:r>
              <a:rPr lang="de-DE" b="1" dirty="0"/>
              <a:t>Sterbende </a:t>
            </a:r>
            <a:r>
              <a:rPr lang="de-DE" b="1" dirty="0" smtClean="0"/>
              <a:t>begleitet werden </a:t>
            </a:r>
            <a:r>
              <a:rPr lang="de-DE" dirty="0"/>
              <a:t>(</a:t>
            </a:r>
            <a:r>
              <a:rPr lang="de-DE" dirty="0" smtClean="0"/>
              <a:t>Hospiz, Altenheim</a:t>
            </a:r>
            <a:r>
              <a:rPr lang="de-DE" dirty="0"/>
              <a:t>, </a:t>
            </a:r>
            <a:r>
              <a:rPr lang="de-DE" dirty="0" smtClean="0"/>
              <a:t>Krankenhaus)</a:t>
            </a:r>
            <a:endParaRPr lang="de-DE" dirty="0"/>
          </a:p>
          <a:p>
            <a:pPr marL="182563" indent="-182563">
              <a:buFont typeface="Wingdings" panose="05000000000000000000" pitchFamily="2" charset="2"/>
              <a:buChar char="§"/>
            </a:pPr>
            <a:r>
              <a:rPr lang="de-DE" dirty="0" smtClean="0"/>
              <a:t>Vorstellung des Sterbesegens bei den </a:t>
            </a:r>
            <a:r>
              <a:rPr lang="de-DE" b="1" dirty="0" smtClean="0"/>
              <a:t>pastoralen Mitarbeitern </a:t>
            </a:r>
          </a:p>
          <a:p>
            <a:pPr marL="182563" indent="-182563">
              <a:buFont typeface="Wingdings" panose="05000000000000000000" pitchFamily="2" charset="2"/>
              <a:buChar char="§"/>
            </a:pPr>
            <a:r>
              <a:rPr lang="de-DE" dirty="0" smtClean="0"/>
              <a:t>Vorstellung des Sterbesegens bei den </a:t>
            </a:r>
            <a:r>
              <a:rPr lang="de-DE" b="1" dirty="0" err="1" smtClean="0"/>
              <a:t>KrankenhausseelsorgerInnen</a:t>
            </a:r>
            <a:endParaRPr lang="de-DE" b="1" dirty="0" smtClean="0"/>
          </a:p>
          <a:p>
            <a:pPr marL="182563" indent="-182563">
              <a:buFont typeface="Wingdings" panose="05000000000000000000" pitchFamily="2" charset="2"/>
              <a:buChar char="§"/>
            </a:pPr>
            <a:r>
              <a:rPr lang="de-DE" dirty="0" smtClean="0"/>
              <a:t>Informationsveranstaltung </a:t>
            </a:r>
            <a:r>
              <a:rPr lang="de-DE" dirty="0"/>
              <a:t>für </a:t>
            </a:r>
            <a:r>
              <a:rPr lang="de-DE" b="1" dirty="0"/>
              <a:t>haupt- und </a:t>
            </a:r>
            <a:r>
              <a:rPr lang="de-DE" b="1" dirty="0" smtClean="0"/>
              <a:t>ehrenamtlich Engagierte</a:t>
            </a:r>
          </a:p>
          <a:p>
            <a:pPr marL="0" indent="0">
              <a:buNone/>
            </a:pPr>
            <a:endParaRPr lang="de-DE" dirty="0"/>
          </a:p>
          <a:p>
            <a:pPr marL="182563" indent="-182563">
              <a:buFont typeface="Wingdings" panose="05000000000000000000" pitchFamily="2" charset="2"/>
              <a:buChar char="§"/>
            </a:pPr>
            <a:r>
              <a:rPr lang="de-DE" dirty="0" smtClean="0"/>
              <a:t>Fortbildung für Hauptamtliche </a:t>
            </a:r>
            <a:r>
              <a:rPr lang="de-DE" dirty="0" err="1" smtClean="0"/>
              <a:t>SeelsorgerInnen</a:t>
            </a:r>
            <a:r>
              <a:rPr lang="de-DE" dirty="0" smtClean="0"/>
              <a:t> (10. Januar 2017)</a:t>
            </a:r>
          </a:p>
          <a:p>
            <a:pPr marL="182563" indent="-182563">
              <a:buFont typeface="Wingdings" panose="05000000000000000000" pitchFamily="2" charset="2"/>
              <a:buChar char="§"/>
            </a:pPr>
            <a:r>
              <a:rPr lang="de-DE" dirty="0" smtClean="0"/>
              <a:t>Ausbildung von Ehrenamtlichen zur Leitung des Sterbesegens (Start 2017)</a:t>
            </a:r>
            <a:endParaRPr lang="de-DE" dirty="0"/>
          </a:p>
          <a:p>
            <a:pPr marL="0" indent="0">
              <a:buNone/>
            </a:pPr>
            <a:endParaRPr lang="de-DE" dirty="0" smtClean="0"/>
          </a:p>
        </p:txBody>
      </p:sp>
    </p:spTree>
    <p:extLst>
      <p:ext uri="{BB962C8B-B14F-4D97-AF65-F5344CB8AC3E}">
        <p14:creationId xmlns:p14="http://schemas.microsoft.com/office/powerpoint/2010/main" val="3936333782"/>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0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08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608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608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6083">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6083">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608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608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608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608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6083">
                                            <p:txEl>
                                              <p:pRg st="13" end="1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6083">
                                            <p:txEl>
                                              <p:pRg st="15" end="1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608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1"/>
          <p:cNvSpPr>
            <a:spLocks noGrp="1" noChangeArrowheads="1"/>
          </p:cNvSpPr>
          <p:nvPr>
            <p:ph idx="1"/>
          </p:nvPr>
        </p:nvSpPr>
        <p:spPr bwMode="auto">
          <a:xfrm>
            <a:off x="249037" y="692696"/>
            <a:ext cx="9633520" cy="6752618"/>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indent="0">
              <a:spcBef>
                <a:spcPct val="0"/>
              </a:spcBef>
              <a:buFontTx/>
              <a:buNone/>
              <a:defRPr/>
            </a:pPr>
            <a:r>
              <a:rPr lang="de-DE" altLang="de-DE" sz="2800" b="1" dirty="0" smtClean="0">
                <a:solidFill>
                  <a:schemeClr val="bg2"/>
                </a:solidFill>
                <a:ea typeface="Times New Roman" panose="02020603050405020304" pitchFamily="18" charset="0"/>
                <a:cs typeface="Arial" panose="020B0604020202020204" pitchFamily="34" charset="0"/>
              </a:rPr>
              <a:t>Ausbildung Ehrenamtlicher zur Leitung des Sterbesegens</a:t>
            </a:r>
            <a:endParaRPr lang="de-DE" altLang="de-DE" sz="2400" dirty="0" smtClean="0">
              <a:solidFill>
                <a:schemeClr val="bg2"/>
              </a:solidFill>
              <a:latin typeface="Arial" panose="020B0604020202020204" pitchFamily="34" charset="0"/>
              <a:ea typeface="Times New Roman" panose="02020603050405020304" pitchFamily="18" charset="0"/>
              <a:cs typeface="Arial" panose="020B0604020202020204" pitchFamily="34" charset="0"/>
            </a:endParaRPr>
          </a:p>
          <a:p>
            <a:pPr marL="0" indent="0">
              <a:lnSpc>
                <a:spcPct val="150000"/>
              </a:lnSpc>
              <a:buNone/>
            </a:pPr>
            <a:r>
              <a:rPr lang="de-DE" sz="2000" b="1" dirty="0" smtClean="0">
                <a:solidFill>
                  <a:srgbClr val="5B9ED2"/>
                </a:solidFill>
              </a:rPr>
              <a:t>Kurseinheit 1</a:t>
            </a:r>
            <a:r>
              <a:rPr lang="de-DE" sz="2000" b="1" dirty="0" smtClean="0">
                <a:solidFill>
                  <a:srgbClr val="5B9ED2"/>
                </a:solidFill>
              </a:rPr>
              <a:t>: Die Situation Sterbender</a:t>
            </a:r>
          </a:p>
          <a:p>
            <a:pPr marL="0" indent="0">
              <a:lnSpc>
                <a:spcPct val="150000"/>
              </a:lnSpc>
              <a:buNone/>
            </a:pPr>
            <a:r>
              <a:rPr lang="de-DE" sz="2000" b="1" dirty="0">
                <a:solidFill>
                  <a:srgbClr val="5B9ED2"/>
                </a:solidFill>
              </a:rPr>
              <a:t>Kurseinheit 2</a:t>
            </a:r>
            <a:r>
              <a:rPr lang="de-DE" sz="2000" b="1" dirty="0" smtClean="0">
                <a:solidFill>
                  <a:srgbClr val="5B9ED2"/>
                </a:solidFill>
              </a:rPr>
              <a:t>: Christliche Deutung von Sterben, Tod und Auferstehung</a:t>
            </a:r>
          </a:p>
          <a:p>
            <a:pPr marL="0" indent="0">
              <a:lnSpc>
                <a:spcPct val="150000"/>
              </a:lnSpc>
              <a:buNone/>
            </a:pPr>
            <a:r>
              <a:rPr lang="de-DE" sz="2000" b="1" dirty="0">
                <a:solidFill>
                  <a:srgbClr val="5B9ED2"/>
                </a:solidFill>
              </a:rPr>
              <a:t>Kurseinheit 3</a:t>
            </a:r>
            <a:r>
              <a:rPr lang="de-DE" sz="2000" b="1" dirty="0" smtClean="0">
                <a:solidFill>
                  <a:srgbClr val="5B9ED2"/>
                </a:solidFill>
              </a:rPr>
              <a:t>: </a:t>
            </a:r>
            <a:r>
              <a:rPr lang="de-DE" sz="2000" b="1" dirty="0" smtClean="0">
                <a:solidFill>
                  <a:srgbClr val="5B9ED2"/>
                </a:solidFill>
              </a:rPr>
              <a:t>Seelsorgliche </a:t>
            </a:r>
            <a:r>
              <a:rPr lang="de-DE" sz="2000" b="1" dirty="0" smtClean="0">
                <a:solidFill>
                  <a:srgbClr val="5B9ED2"/>
                </a:solidFill>
              </a:rPr>
              <a:t>Gespräche mit </a:t>
            </a:r>
            <a:r>
              <a:rPr lang="de-DE" sz="2000" b="1" dirty="0" smtClean="0">
                <a:solidFill>
                  <a:srgbClr val="5B9ED2"/>
                </a:solidFill>
              </a:rPr>
              <a:t>Sterbenden </a:t>
            </a:r>
            <a:r>
              <a:rPr lang="de-DE" sz="2000" b="1" dirty="0" smtClean="0">
                <a:solidFill>
                  <a:srgbClr val="5B9ED2"/>
                </a:solidFill>
              </a:rPr>
              <a:t>sowie deren Angehörigen</a:t>
            </a:r>
          </a:p>
          <a:p>
            <a:pPr marL="0" indent="0">
              <a:lnSpc>
                <a:spcPct val="150000"/>
              </a:lnSpc>
              <a:buNone/>
            </a:pPr>
            <a:r>
              <a:rPr lang="de-DE" sz="2000" b="1" dirty="0">
                <a:solidFill>
                  <a:srgbClr val="5B9ED2"/>
                </a:solidFill>
              </a:rPr>
              <a:t>Kurseinheit 4</a:t>
            </a:r>
            <a:r>
              <a:rPr lang="de-DE" sz="2000" b="1" dirty="0" smtClean="0">
                <a:solidFill>
                  <a:srgbClr val="5B9ED2"/>
                </a:solidFill>
              </a:rPr>
              <a:t>: Die Feier des Sterbesegens</a:t>
            </a:r>
          </a:p>
          <a:p>
            <a:pPr marL="0" indent="0">
              <a:lnSpc>
                <a:spcPct val="150000"/>
              </a:lnSpc>
              <a:buNone/>
            </a:pPr>
            <a:r>
              <a:rPr lang="de-DE" sz="2000" b="1" dirty="0">
                <a:solidFill>
                  <a:srgbClr val="5B9ED2"/>
                </a:solidFill>
              </a:rPr>
              <a:t>Kurseinheit 5</a:t>
            </a:r>
            <a:r>
              <a:rPr lang="de-DE" sz="2000" b="1" dirty="0" smtClean="0">
                <a:solidFill>
                  <a:srgbClr val="5B9ED2"/>
                </a:solidFill>
              </a:rPr>
              <a:t>: Praktisches Einüben</a:t>
            </a:r>
          </a:p>
          <a:p>
            <a:pPr marL="0" indent="0">
              <a:lnSpc>
                <a:spcPct val="150000"/>
              </a:lnSpc>
              <a:buNone/>
            </a:pPr>
            <a:r>
              <a:rPr lang="de-DE" sz="2000" b="1" dirty="0" smtClean="0">
                <a:solidFill>
                  <a:srgbClr val="5B9ED2"/>
                </a:solidFill>
              </a:rPr>
              <a:t>Übungsphase mit einer Begleiterin/ einem Begleiter am Einsatzort</a:t>
            </a:r>
          </a:p>
          <a:p>
            <a:pPr marL="0" indent="0">
              <a:lnSpc>
                <a:spcPct val="150000"/>
              </a:lnSpc>
              <a:buNone/>
            </a:pPr>
            <a:r>
              <a:rPr lang="de-DE" sz="2000" b="1" dirty="0">
                <a:solidFill>
                  <a:srgbClr val="5B9ED2"/>
                </a:solidFill>
              </a:rPr>
              <a:t>Kurseinheit 6</a:t>
            </a:r>
            <a:r>
              <a:rPr lang="de-DE" sz="2000" b="1" dirty="0" smtClean="0">
                <a:solidFill>
                  <a:srgbClr val="5B9ED2"/>
                </a:solidFill>
              </a:rPr>
              <a:t>: Auswertung der Übungsphase</a:t>
            </a:r>
          </a:p>
          <a:p>
            <a:pPr marL="0" indent="0">
              <a:lnSpc>
                <a:spcPct val="150000"/>
              </a:lnSpc>
              <a:buNone/>
            </a:pPr>
            <a:r>
              <a:rPr lang="de-DE" sz="2000" b="1" dirty="0" smtClean="0">
                <a:solidFill>
                  <a:srgbClr val="5B9ED2"/>
                </a:solidFill>
              </a:rPr>
              <a:t>Bischöfliche Beauftragung</a:t>
            </a:r>
          </a:p>
          <a:p>
            <a:pPr marL="0" indent="0">
              <a:lnSpc>
                <a:spcPct val="150000"/>
              </a:lnSpc>
              <a:buNone/>
            </a:pPr>
            <a:r>
              <a:rPr lang="de-DE" sz="2000" b="1" dirty="0" smtClean="0">
                <a:solidFill>
                  <a:srgbClr val="5B9ED2"/>
                </a:solidFill>
              </a:rPr>
              <a:t>Angebot: Supervision </a:t>
            </a:r>
            <a:r>
              <a:rPr lang="de-DE" sz="2000" b="1" dirty="0" smtClean="0">
                <a:solidFill>
                  <a:srgbClr val="5B9ED2"/>
                </a:solidFill>
              </a:rPr>
              <a:t>/ geistliche Begleitung </a:t>
            </a:r>
            <a:endParaRPr lang="de-DE" sz="2000" b="1" dirty="0" smtClean="0">
              <a:solidFill>
                <a:srgbClr val="5B9ED2"/>
              </a:solidFill>
            </a:endParaRPr>
          </a:p>
          <a:p>
            <a:pPr marL="0" indent="0">
              <a:lnSpc>
                <a:spcPct val="150000"/>
              </a:lnSpc>
              <a:buNone/>
            </a:pPr>
            <a:r>
              <a:rPr lang="de-DE" sz="2000" b="1" dirty="0" smtClean="0">
                <a:solidFill>
                  <a:srgbClr val="5B9ED2"/>
                </a:solidFill>
              </a:rPr>
              <a:t>Begleitung </a:t>
            </a:r>
            <a:r>
              <a:rPr lang="de-DE" sz="2000" b="1" dirty="0" smtClean="0">
                <a:solidFill>
                  <a:srgbClr val="5B9ED2"/>
                </a:solidFill>
              </a:rPr>
              <a:t>durch den Fachbereich Hospiz- und Trauerseelsorge</a:t>
            </a:r>
            <a:endParaRPr lang="de-DE" sz="2000" b="1" dirty="0">
              <a:solidFill>
                <a:srgbClr val="5B9ED2"/>
              </a:solidFill>
            </a:endParaRPr>
          </a:p>
          <a:p>
            <a:endParaRPr lang="de-DE" dirty="0" smtClean="0"/>
          </a:p>
          <a:p>
            <a:endParaRPr lang="de-DE" dirty="0" smtClean="0"/>
          </a:p>
          <a:p>
            <a:endParaRPr lang="de-DE" dirty="0"/>
          </a:p>
        </p:txBody>
      </p:sp>
    </p:spTree>
    <p:extLst>
      <p:ext uri="{BB962C8B-B14F-4D97-AF65-F5344CB8AC3E}">
        <p14:creationId xmlns:p14="http://schemas.microsoft.com/office/powerpoint/2010/main" val="2934543308"/>
      </p:ext>
    </p:extLst>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1"/>
          <p:cNvSpPr>
            <a:spLocks noGrp="1" noChangeArrowheads="1"/>
          </p:cNvSpPr>
          <p:nvPr>
            <p:ph idx="1"/>
          </p:nvPr>
        </p:nvSpPr>
        <p:spPr bwMode="auto">
          <a:xfrm>
            <a:off x="240736" y="717196"/>
            <a:ext cx="9633520" cy="4512004"/>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indent="0">
              <a:spcBef>
                <a:spcPct val="0"/>
              </a:spcBef>
              <a:buFontTx/>
              <a:buNone/>
              <a:defRPr/>
            </a:pPr>
            <a:r>
              <a:rPr lang="de-DE" altLang="de-DE" sz="2800" b="1" dirty="0" smtClean="0">
                <a:solidFill>
                  <a:schemeClr val="bg2"/>
                </a:solidFill>
                <a:ea typeface="Times New Roman" panose="02020603050405020304" pitchFamily="18" charset="0"/>
                <a:cs typeface="Arial" panose="020B0604020202020204" pitchFamily="34" charset="0"/>
              </a:rPr>
              <a:t>Das liturgische Buch</a:t>
            </a:r>
            <a:endParaRPr lang="de-DE" altLang="de-DE" sz="2400" dirty="0" smtClean="0">
              <a:solidFill>
                <a:schemeClr val="bg2"/>
              </a:solidFill>
              <a:latin typeface="Arial" panose="020B0604020202020204" pitchFamily="34" charset="0"/>
              <a:ea typeface="Times New Roman" panose="02020603050405020304" pitchFamily="18" charset="0"/>
              <a:cs typeface="Arial" panose="020B0604020202020204" pitchFamily="34" charset="0"/>
            </a:endParaRPr>
          </a:p>
          <a:p>
            <a:endParaRPr lang="de-DE" dirty="0" smtClean="0"/>
          </a:p>
          <a:p>
            <a:endParaRPr lang="de-DE" dirty="0" smtClean="0"/>
          </a:p>
          <a:p>
            <a:pPr>
              <a:buFont typeface="Wingdings" panose="05000000000000000000" pitchFamily="2" charset="2"/>
              <a:buChar char="§"/>
            </a:pPr>
            <a:r>
              <a:rPr lang="de-DE" sz="2400" dirty="0" smtClean="0"/>
              <a:t>Format: 11,5 x 17,5 cm (etwas länger als das Gotteslob)</a:t>
            </a:r>
          </a:p>
          <a:p>
            <a:pPr>
              <a:buFont typeface="Wingdings" panose="05000000000000000000" pitchFamily="2" charset="2"/>
              <a:buChar char="§"/>
            </a:pPr>
            <a:r>
              <a:rPr lang="de-DE" sz="2400" dirty="0" smtClean="0"/>
              <a:t>Seitenzahl: 96 Seiten</a:t>
            </a:r>
          </a:p>
          <a:p>
            <a:pPr>
              <a:buFont typeface="Wingdings" panose="05000000000000000000" pitchFamily="2" charset="2"/>
              <a:buChar char="§"/>
            </a:pPr>
            <a:r>
              <a:rPr lang="de-DE" sz="2400" dirty="0" smtClean="0"/>
              <a:t>Auflage: 1.000 Exemplare</a:t>
            </a:r>
          </a:p>
          <a:p>
            <a:pPr>
              <a:buFont typeface="Wingdings" panose="05000000000000000000" pitchFamily="2" charset="2"/>
              <a:buChar char="§"/>
            </a:pPr>
            <a:r>
              <a:rPr lang="de-DE" sz="2400" dirty="0" smtClean="0"/>
              <a:t>Verkaufspreis: 12,80 €</a:t>
            </a:r>
          </a:p>
          <a:p>
            <a:pPr>
              <a:buFont typeface="Wingdings" panose="05000000000000000000" pitchFamily="2" charset="2"/>
              <a:buChar char="§"/>
            </a:pPr>
            <a:r>
              <a:rPr lang="de-DE" sz="2400" dirty="0" smtClean="0"/>
              <a:t>Erscheinungsdatum: Dezember 2016</a:t>
            </a:r>
          </a:p>
          <a:p>
            <a:pPr>
              <a:buFont typeface="Wingdings" panose="05000000000000000000" pitchFamily="2" charset="2"/>
              <a:buChar char="§"/>
            </a:pPr>
            <a:r>
              <a:rPr lang="de-DE" sz="2400" dirty="0" smtClean="0"/>
              <a:t>Bestellung: </a:t>
            </a:r>
            <a:r>
              <a:rPr lang="de-DE" sz="2400" dirty="0" smtClean="0"/>
              <a:t>Pilger-Verlag</a:t>
            </a:r>
            <a:endParaRPr lang="de-DE" sz="2400" dirty="0" smtClean="0"/>
          </a:p>
          <a:p>
            <a:endParaRPr lang="de-DE" dirty="0" smtClean="0"/>
          </a:p>
          <a:p>
            <a:endParaRPr lang="de-DE" dirty="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70853">
            <a:off x="5432777" y="2280565"/>
            <a:ext cx="3169399" cy="4899271"/>
          </a:xfrm>
          <a:prstGeom prst="rect">
            <a:avLst/>
          </a:prstGeom>
          <a:ln w="34925">
            <a:noFill/>
          </a:ln>
          <a:effectLst>
            <a:outerShdw blurRad="225425" dist="50800" dir="5220000" algn="ctr">
              <a:srgbClr val="000000">
                <a:alpha val="33000"/>
              </a:srgbClr>
            </a:outerShdw>
          </a:effectLst>
          <a:scene3d>
            <a:camera prst="isometricOffAxis1Top"/>
            <a:lightRig rig="harsh" dir="t">
              <a:rot lat="0" lon="0" rev="3000000"/>
            </a:lightRig>
          </a:scene3d>
          <a:sp3d extrusionH="254000" contourW="19050">
            <a:bevelB w="82550" h="44450" prst="angle"/>
            <a:contourClr>
              <a:srgbClr val="FFFFFF"/>
            </a:contourClr>
          </a:sp3d>
        </p:spPr>
      </p:pic>
    </p:spTree>
    <p:extLst>
      <p:ext uri="{BB962C8B-B14F-4D97-AF65-F5344CB8AC3E}">
        <p14:creationId xmlns:p14="http://schemas.microsoft.com/office/powerpoint/2010/main" val="60352483"/>
      </p:ext>
    </p:extLst>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1"/>
          <p:cNvSpPr>
            <a:spLocks noGrp="1" noChangeArrowheads="1"/>
          </p:cNvSpPr>
          <p:nvPr>
            <p:ph idx="1"/>
          </p:nvPr>
        </p:nvSpPr>
        <p:spPr bwMode="auto">
          <a:xfrm>
            <a:off x="272480" y="692696"/>
            <a:ext cx="9633520" cy="347787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indent="0">
              <a:spcBef>
                <a:spcPct val="0"/>
              </a:spcBef>
              <a:buFontTx/>
              <a:buNone/>
              <a:defRPr/>
            </a:pPr>
            <a:r>
              <a:rPr lang="de-DE" altLang="de-DE" sz="2800" b="1" dirty="0" smtClean="0">
                <a:solidFill>
                  <a:schemeClr val="bg2"/>
                </a:solidFill>
                <a:ea typeface="Times New Roman" panose="02020603050405020304" pitchFamily="18" charset="0"/>
                <a:cs typeface="Arial" panose="020B0604020202020204" pitchFamily="34" charset="0"/>
              </a:rPr>
              <a:t>Der Sterbesegen</a:t>
            </a:r>
          </a:p>
          <a:p>
            <a:pPr marL="0" indent="0">
              <a:spcBef>
                <a:spcPct val="0"/>
              </a:spcBef>
              <a:buFontTx/>
              <a:buNone/>
              <a:defRPr/>
            </a:pPr>
            <a:endParaRPr lang="de-DE" altLang="de-DE" sz="2400" b="1" dirty="0" smtClean="0">
              <a:solidFill>
                <a:schemeClr val="bg2"/>
              </a:solidFill>
              <a:latin typeface="Arial" panose="020B0604020202020204" pitchFamily="34" charset="0"/>
              <a:ea typeface="Times New Roman" panose="02020603050405020304" pitchFamily="18" charset="0"/>
              <a:cs typeface="Arial" panose="020B0604020202020204" pitchFamily="34" charset="0"/>
            </a:endParaRPr>
          </a:p>
          <a:p>
            <a:pPr marL="0" indent="0">
              <a:lnSpc>
                <a:spcPct val="150000"/>
              </a:lnSpc>
              <a:spcBef>
                <a:spcPct val="0"/>
              </a:spcBef>
              <a:buNone/>
              <a:defRPr/>
            </a:pPr>
            <a:r>
              <a:rPr lang="de-DE" altLang="de-DE" sz="2800" dirty="0" smtClean="0">
                <a:solidFill>
                  <a:srgbClr val="5B9ED2"/>
                </a:solidFill>
                <a:ea typeface="Times New Roman" panose="02020603050405020304" pitchFamily="18" charset="0"/>
                <a:cs typeface="Arial" panose="020B0604020202020204" pitchFamily="34" charset="0"/>
              </a:rPr>
              <a:t>... ist ein christliches Ritual </a:t>
            </a:r>
            <a:br>
              <a:rPr lang="de-DE" altLang="de-DE" sz="2800" dirty="0" smtClean="0">
                <a:solidFill>
                  <a:srgbClr val="5B9ED2"/>
                </a:solidFill>
                <a:ea typeface="Times New Roman" panose="02020603050405020304" pitchFamily="18" charset="0"/>
                <a:cs typeface="Arial" panose="020B0604020202020204" pitchFamily="34" charset="0"/>
              </a:rPr>
            </a:br>
            <a:r>
              <a:rPr lang="de-DE" altLang="de-DE" sz="2800" dirty="0" smtClean="0">
                <a:solidFill>
                  <a:srgbClr val="5B9ED2"/>
                </a:solidFill>
                <a:ea typeface="Times New Roman" panose="02020603050405020304" pitchFamily="18" charset="0"/>
                <a:cs typeface="Arial" panose="020B0604020202020204" pitchFamily="34" charset="0"/>
              </a:rPr>
              <a:t>	für den Übergang </a:t>
            </a:r>
            <a:r>
              <a:rPr lang="de-DE" altLang="de-DE" sz="2800" dirty="0" smtClean="0">
                <a:solidFill>
                  <a:srgbClr val="5B9ED2"/>
                </a:solidFill>
                <a:latin typeface="Arial Narrow" panose="020B0606020202030204" pitchFamily="34" charset="0"/>
                <a:ea typeface="ＭＳ Ｐゴシック" panose="020B0600070205080204" pitchFamily="34" charset="-128"/>
              </a:rPr>
              <a:t>vom </a:t>
            </a:r>
            <a:r>
              <a:rPr lang="de-DE" altLang="de-DE" sz="2800" dirty="0">
                <a:solidFill>
                  <a:srgbClr val="5B9ED2"/>
                </a:solidFill>
                <a:latin typeface="Arial Narrow" panose="020B0606020202030204" pitchFamily="34" charset="0"/>
                <a:ea typeface="ＭＳ Ｐゴシック" panose="020B0600070205080204" pitchFamily="34" charset="-128"/>
              </a:rPr>
              <a:t>Leben zum </a:t>
            </a:r>
            <a:r>
              <a:rPr lang="de-DE" altLang="de-DE" sz="2800" dirty="0" smtClean="0">
                <a:solidFill>
                  <a:srgbClr val="5B9ED2"/>
                </a:solidFill>
                <a:latin typeface="Arial Narrow" panose="020B0606020202030204" pitchFamily="34" charset="0"/>
                <a:ea typeface="ＭＳ Ｐゴシック" panose="020B0600070205080204" pitchFamily="34" charset="-128"/>
              </a:rPr>
              <a:t>Tod (Begleitung Sterbender)</a:t>
            </a:r>
          </a:p>
          <a:p>
            <a:pPr marL="0" indent="0">
              <a:lnSpc>
                <a:spcPct val="150000"/>
              </a:lnSpc>
              <a:spcBef>
                <a:spcPct val="0"/>
              </a:spcBef>
              <a:buNone/>
              <a:defRPr/>
            </a:pPr>
            <a:endParaRPr lang="de-DE" altLang="de-DE" sz="2800" dirty="0" smtClean="0">
              <a:solidFill>
                <a:srgbClr val="5B9ED2"/>
              </a:solidFill>
              <a:latin typeface="Arial Narrow" panose="020B0606020202030204" pitchFamily="34" charset="0"/>
              <a:ea typeface="ＭＳ Ｐゴシック" panose="020B0600070205080204" pitchFamily="34" charset="-128"/>
            </a:endParaRPr>
          </a:p>
          <a:p>
            <a:pPr marL="0" indent="0">
              <a:lnSpc>
                <a:spcPct val="150000"/>
              </a:lnSpc>
              <a:spcBef>
                <a:spcPct val="0"/>
              </a:spcBef>
              <a:buNone/>
              <a:defRPr/>
            </a:pPr>
            <a:r>
              <a:rPr lang="de-DE" altLang="de-DE" sz="2800" dirty="0">
                <a:solidFill>
                  <a:srgbClr val="5B9ED2"/>
                </a:solidFill>
                <a:latin typeface="Arial Narrow" panose="020B0606020202030204" pitchFamily="34" charset="0"/>
                <a:ea typeface="ＭＳ Ｐゴシック" panose="020B0600070205080204" pitchFamily="34" charset="-128"/>
              </a:rPr>
              <a:t>... will dem Sterbenden von Gott her Gutes </a:t>
            </a:r>
            <a:r>
              <a:rPr lang="de-DE" altLang="de-DE" sz="2800" dirty="0" smtClean="0">
                <a:solidFill>
                  <a:srgbClr val="5B9ED2"/>
                </a:solidFill>
                <a:latin typeface="Arial Narrow" panose="020B0606020202030204" pitchFamily="34" charset="0"/>
                <a:ea typeface="ＭＳ Ｐゴシック" panose="020B0600070205080204" pitchFamily="34" charset="-128"/>
              </a:rPr>
              <a:t>zusagen</a:t>
            </a:r>
            <a:endParaRPr lang="de-DE" altLang="de-DE" sz="2800" dirty="0">
              <a:solidFill>
                <a:srgbClr val="5B9ED2"/>
              </a:solidFill>
              <a:latin typeface="Arial Narrow" panose="020B0606020202030204" pitchFamily="34" charset="0"/>
              <a:ea typeface="ＭＳ Ｐゴシック" panose="020B0600070205080204" pitchFamily="34" charset="-128"/>
            </a:endParaRPr>
          </a:p>
        </p:txBody>
      </p:sp>
    </p:spTree>
    <p:extLst>
      <p:ext uri="{BB962C8B-B14F-4D97-AF65-F5344CB8AC3E}">
        <p14:creationId xmlns:p14="http://schemas.microsoft.com/office/powerpoint/2010/main" val="1124343034"/>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0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1"/>
          <p:cNvSpPr>
            <a:spLocks noGrp="1" noChangeArrowheads="1"/>
          </p:cNvSpPr>
          <p:nvPr>
            <p:ph idx="1"/>
          </p:nvPr>
        </p:nvSpPr>
        <p:spPr bwMode="auto">
          <a:xfrm>
            <a:off x="272480" y="692696"/>
            <a:ext cx="9633520" cy="5693866"/>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indent="0">
              <a:spcBef>
                <a:spcPct val="0"/>
              </a:spcBef>
              <a:buFontTx/>
              <a:buNone/>
              <a:defRPr/>
            </a:pPr>
            <a:r>
              <a:rPr lang="de-DE" altLang="de-DE" sz="2800" b="1" dirty="0" smtClean="0">
                <a:solidFill>
                  <a:schemeClr val="bg2"/>
                </a:solidFill>
                <a:ea typeface="Times New Roman" panose="02020603050405020304" pitchFamily="18" charset="0"/>
                <a:cs typeface="Arial" panose="020B0604020202020204" pitchFamily="34" charset="0"/>
              </a:rPr>
              <a:t>Der Sterbesegen</a:t>
            </a:r>
          </a:p>
          <a:p>
            <a:pPr marL="0" indent="0" defTabSz="1798638">
              <a:lnSpc>
                <a:spcPct val="150000"/>
              </a:lnSpc>
              <a:spcBef>
                <a:spcPct val="0"/>
              </a:spcBef>
              <a:buNone/>
              <a:defRPr/>
            </a:pPr>
            <a:r>
              <a:rPr lang="de-DE" altLang="de-DE" sz="2800" dirty="0" smtClean="0">
                <a:solidFill>
                  <a:srgbClr val="5B9ED2"/>
                </a:solidFill>
                <a:latin typeface="Arial Narrow" panose="020B0606020202030204" pitchFamily="34" charset="0"/>
                <a:ea typeface="ＭＳ Ｐゴシック" panose="020B0600070205080204" pitchFamily="34" charset="-128"/>
              </a:rPr>
              <a:t>... will helfen, den Tod eines nahestehenden Menschen anzunehmen 	und sein Leben Gott anzuvertrauen</a:t>
            </a:r>
          </a:p>
          <a:p>
            <a:pPr marL="0" indent="0" defTabSz="1524000">
              <a:lnSpc>
                <a:spcPct val="150000"/>
              </a:lnSpc>
              <a:spcBef>
                <a:spcPct val="0"/>
              </a:spcBef>
              <a:buNone/>
              <a:defRPr/>
            </a:pPr>
            <a:r>
              <a:rPr lang="de-DE" altLang="de-DE" sz="2800" dirty="0" smtClean="0">
                <a:solidFill>
                  <a:srgbClr val="5B9ED2"/>
                </a:solidFill>
                <a:latin typeface="Arial Narrow" panose="020B0606020202030204" pitchFamily="34" charset="0"/>
                <a:ea typeface="ＭＳ Ｐゴシック" panose="020B0600070205080204" pitchFamily="34" charset="-128"/>
              </a:rPr>
              <a:t>... </a:t>
            </a:r>
            <a:r>
              <a:rPr lang="de-DE" altLang="de-DE" sz="2800" dirty="0">
                <a:solidFill>
                  <a:srgbClr val="5B9ED2"/>
                </a:solidFill>
                <a:latin typeface="Arial Narrow" panose="020B0606020202030204" pitchFamily="34" charset="0"/>
                <a:ea typeface="ＭＳ Ｐゴシック" panose="020B0600070205080204" pitchFamily="34" charset="-128"/>
              </a:rPr>
              <a:t>ist Verkündigung der </a:t>
            </a:r>
            <a:r>
              <a:rPr lang="de-DE" altLang="de-DE" sz="2800" dirty="0" smtClean="0">
                <a:solidFill>
                  <a:srgbClr val="5B9ED2"/>
                </a:solidFill>
                <a:latin typeface="Arial Narrow" panose="020B0606020202030204" pitchFamily="34" charset="0"/>
                <a:ea typeface="ＭＳ Ｐゴシック" panose="020B0600070205080204" pitchFamily="34" charset="-128"/>
              </a:rPr>
              <a:t>Auferstehungsbotschaft</a:t>
            </a:r>
          </a:p>
          <a:p>
            <a:pPr marL="0" indent="0" defTabSz="1249363">
              <a:lnSpc>
                <a:spcPct val="150000"/>
              </a:lnSpc>
              <a:spcBef>
                <a:spcPct val="0"/>
              </a:spcBef>
              <a:buNone/>
              <a:defRPr/>
            </a:pPr>
            <a:endParaRPr lang="de-DE" altLang="de-DE" sz="2800" dirty="0">
              <a:solidFill>
                <a:srgbClr val="5B9ED2"/>
              </a:solidFill>
              <a:latin typeface="Arial Narrow" panose="020B0606020202030204" pitchFamily="34" charset="0"/>
              <a:ea typeface="ＭＳ Ｐゴシック" panose="020B0600070205080204" pitchFamily="34" charset="-128"/>
            </a:endParaRPr>
          </a:p>
          <a:p>
            <a:pPr marL="0" indent="0">
              <a:lnSpc>
                <a:spcPct val="150000"/>
              </a:lnSpc>
              <a:spcBef>
                <a:spcPct val="0"/>
              </a:spcBef>
              <a:buNone/>
              <a:defRPr/>
            </a:pPr>
            <a:r>
              <a:rPr lang="de-DE" altLang="de-DE" sz="2800" dirty="0" smtClean="0">
                <a:solidFill>
                  <a:srgbClr val="5B9ED2"/>
                </a:solidFill>
                <a:latin typeface="Arial Narrow" panose="020B0606020202030204" pitchFamily="34" charset="0"/>
                <a:ea typeface="ＭＳ Ｐゴシック" panose="020B0600070205080204" pitchFamily="34" charset="-128"/>
              </a:rPr>
              <a:t>... </a:t>
            </a:r>
            <a:r>
              <a:rPr lang="de-DE" altLang="de-DE" sz="2800" dirty="0">
                <a:solidFill>
                  <a:srgbClr val="5B9ED2"/>
                </a:solidFill>
                <a:latin typeface="Arial Narrow" panose="020B0606020202030204" pitchFamily="34" charset="0"/>
                <a:ea typeface="ＭＳ Ｐゴシック" panose="020B0600070205080204" pitchFamily="34" charset="-128"/>
              </a:rPr>
              <a:t>ist eine gemeinsame </a:t>
            </a:r>
            <a:r>
              <a:rPr lang="de-DE" altLang="de-DE" sz="2800" dirty="0" smtClean="0">
                <a:solidFill>
                  <a:srgbClr val="5B9ED2"/>
                </a:solidFill>
                <a:latin typeface="Arial Narrow" panose="020B0606020202030204" pitchFamily="34" charset="0"/>
                <a:ea typeface="ＭＳ Ｐゴシック" panose="020B0600070205080204" pitchFamily="34" charset="-128"/>
              </a:rPr>
              <a:t>Feier mit den Angehörigen </a:t>
            </a:r>
            <a:br>
              <a:rPr lang="de-DE" altLang="de-DE" sz="2800" dirty="0" smtClean="0">
                <a:solidFill>
                  <a:srgbClr val="5B9ED2"/>
                </a:solidFill>
                <a:latin typeface="Arial Narrow" panose="020B0606020202030204" pitchFamily="34" charset="0"/>
                <a:ea typeface="ＭＳ Ｐゴシック" panose="020B0600070205080204" pitchFamily="34" charset="-128"/>
              </a:rPr>
            </a:br>
            <a:r>
              <a:rPr lang="de-DE" altLang="de-DE" sz="2800" dirty="0" smtClean="0">
                <a:solidFill>
                  <a:srgbClr val="5B9ED2"/>
                </a:solidFill>
                <a:latin typeface="Arial Narrow" panose="020B0606020202030204" pitchFamily="34" charset="0"/>
                <a:ea typeface="ＭＳ Ｐゴシック" panose="020B0600070205080204" pitchFamily="34" charset="-128"/>
              </a:rPr>
              <a:t>		(wenn möglich mit allen Beteiligten)</a:t>
            </a:r>
          </a:p>
          <a:p>
            <a:pPr marL="0" indent="0">
              <a:lnSpc>
                <a:spcPct val="150000"/>
              </a:lnSpc>
              <a:spcBef>
                <a:spcPct val="0"/>
              </a:spcBef>
              <a:buNone/>
              <a:defRPr/>
            </a:pPr>
            <a:r>
              <a:rPr lang="de-DE" altLang="de-DE" sz="2800" dirty="0" smtClean="0">
                <a:solidFill>
                  <a:srgbClr val="5B9ED2"/>
                </a:solidFill>
                <a:latin typeface="Arial Narrow" panose="020B0606020202030204" pitchFamily="34" charset="0"/>
                <a:ea typeface="ＭＳ Ｐゴシック" panose="020B0600070205080204" pitchFamily="34" charset="-128"/>
              </a:rPr>
              <a:t>... </a:t>
            </a:r>
            <a:r>
              <a:rPr lang="de-DE" altLang="de-DE" sz="2800" dirty="0">
                <a:solidFill>
                  <a:srgbClr val="5B9ED2"/>
                </a:solidFill>
                <a:latin typeface="Arial Narrow" panose="020B0606020202030204" pitchFamily="34" charset="0"/>
                <a:ea typeface="ＭＳ Ｐゴシック" panose="020B0600070205080204" pitchFamily="34" charset="-128"/>
              </a:rPr>
              <a:t>kann mit liturgisch ungeübten gefeiert werden</a:t>
            </a:r>
          </a:p>
          <a:p>
            <a:pPr marL="0" indent="0">
              <a:lnSpc>
                <a:spcPct val="150000"/>
              </a:lnSpc>
              <a:spcBef>
                <a:spcPct val="0"/>
              </a:spcBef>
              <a:buNone/>
              <a:defRPr/>
            </a:pPr>
            <a:r>
              <a:rPr lang="de-DE" altLang="de-DE" sz="2800" dirty="0" smtClean="0">
                <a:solidFill>
                  <a:srgbClr val="5B9ED2"/>
                </a:solidFill>
                <a:latin typeface="Arial Narrow" panose="020B0606020202030204" pitchFamily="34" charset="0"/>
                <a:ea typeface="ＭＳ Ｐゴシック" panose="020B0600070205080204" pitchFamily="34" charset="-128"/>
              </a:rPr>
              <a:t>... will helfen im Angesicht des Todes sprachfähig zu sein</a:t>
            </a:r>
          </a:p>
        </p:txBody>
      </p:sp>
    </p:spTree>
    <p:extLst>
      <p:ext uri="{BB962C8B-B14F-4D97-AF65-F5344CB8AC3E}">
        <p14:creationId xmlns:p14="http://schemas.microsoft.com/office/powerpoint/2010/main" val="3986705389"/>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08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08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0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1"/>
          <p:cNvSpPr>
            <a:spLocks noGrp="1" noChangeArrowheads="1"/>
          </p:cNvSpPr>
          <p:nvPr>
            <p:ph idx="1"/>
          </p:nvPr>
        </p:nvSpPr>
        <p:spPr bwMode="auto">
          <a:xfrm>
            <a:off x="272480" y="692696"/>
            <a:ext cx="9633520" cy="28931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indent="0">
              <a:spcBef>
                <a:spcPct val="0"/>
              </a:spcBef>
              <a:buFontTx/>
              <a:buNone/>
              <a:defRPr/>
            </a:pPr>
            <a:r>
              <a:rPr lang="de-DE" altLang="de-DE" sz="2800" b="1" dirty="0" smtClean="0">
                <a:solidFill>
                  <a:schemeClr val="bg2"/>
                </a:solidFill>
                <a:ea typeface="Times New Roman" panose="02020603050405020304" pitchFamily="18" charset="0"/>
                <a:cs typeface="Arial" panose="020B0604020202020204" pitchFamily="34" charset="0"/>
              </a:rPr>
              <a:t>Der Sterbesegen</a:t>
            </a:r>
          </a:p>
          <a:p>
            <a:pPr marL="0" indent="0">
              <a:spcBef>
                <a:spcPct val="0"/>
              </a:spcBef>
              <a:buFontTx/>
              <a:buNone/>
              <a:defRPr/>
            </a:pPr>
            <a:endParaRPr lang="de-DE" altLang="de-DE" sz="2800" b="1" dirty="0" smtClean="0">
              <a:solidFill>
                <a:schemeClr val="bg2"/>
              </a:solidFill>
              <a:latin typeface="Arial" panose="020B0604020202020204" pitchFamily="34" charset="0"/>
              <a:ea typeface="Times New Roman" panose="02020603050405020304" pitchFamily="18" charset="0"/>
              <a:cs typeface="Arial" panose="020B0604020202020204" pitchFamily="34" charset="0"/>
            </a:endParaRPr>
          </a:p>
          <a:p>
            <a:pPr marL="0" indent="0">
              <a:lnSpc>
                <a:spcPct val="150000"/>
              </a:lnSpc>
              <a:spcBef>
                <a:spcPct val="0"/>
              </a:spcBef>
              <a:buNone/>
              <a:defRPr/>
            </a:pPr>
            <a:r>
              <a:rPr lang="de-DE" altLang="de-DE" sz="2800" dirty="0" smtClean="0">
                <a:solidFill>
                  <a:srgbClr val="5B9ED2"/>
                </a:solidFill>
                <a:latin typeface="Arial Narrow" panose="020B0606020202030204" pitchFamily="34" charset="0"/>
                <a:ea typeface="ＭＳ Ｐゴシック" panose="020B0600070205080204" pitchFamily="34" charset="-128"/>
              </a:rPr>
              <a:t>... kann von allen Getauften geleitet werden </a:t>
            </a:r>
          </a:p>
          <a:p>
            <a:pPr marL="0" indent="0">
              <a:lnSpc>
                <a:spcPct val="150000"/>
              </a:lnSpc>
              <a:spcBef>
                <a:spcPct val="0"/>
              </a:spcBef>
              <a:buNone/>
              <a:defRPr/>
            </a:pPr>
            <a:r>
              <a:rPr lang="de-DE" altLang="de-DE" sz="2800" dirty="0" smtClean="0">
                <a:solidFill>
                  <a:srgbClr val="5B9ED2"/>
                </a:solidFill>
                <a:latin typeface="Arial Narrow" panose="020B0606020202030204" pitchFamily="34" charset="0"/>
                <a:ea typeface="ＭＳ Ｐゴシック" panose="020B0600070205080204" pitchFamily="34" charset="-128"/>
              </a:rPr>
              <a:t>... vermittelt den </a:t>
            </a:r>
            <a:r>
              <a:rPr lang="de-DE" altLang="de-DE" sz="2800" dirty="0">
                <a:solidFill>
                  <a:srgbClr val="5B9ED2"/>
                </a:solidFill>
                <a:latin typeface="Arial Narrow" panose="020B0606020202030204" pitchFamily="34" charset="0"/>
                <a:ea typeface="ＭＳ Ｐゴシック" panose="020B0600070205080204" pitchFamily="34" charset="-128"/>
              </a:rPr>
              <a:t>Beistand der </a:t>
            </a:r>
            <a:r>
              <a:rPr lang="de-DE" altLang="de-DE" sz="2800" dirty="0" smtClean="0">
                <a:solidFill>
                  <a:srgbClr val="5B9ED2"/>
                </a:solidFill>
                <a:latin typeface="Arial Narrow" panose="020B0606020202030204" pitchFamily="34" charset="0"/>
                <a:ea typeface="ＭＳ Ｐゴシック" panose="020B0600070205080204" pitchFamily="34" charset="-128"/>
              </a:rPr>
              <a:t>Kirche </a:t>
            </a:r>
            <a:br>
              <a:rPr lang="de-DE" altLang="de-DE" sz="2800" dirty="0" smtClean="0">
                <a:solidFill>
                  <a:srgbClr val="5B9ED2"/>
                </a:solidFill>
                <a:latin typeface="Arial Narrow" panose="020B0606020202030204" pitchFamily="34" charset="0"/>
                <a:ea typeface="ＭＳ Ｐゴシック" panose="020B0600070205080204" pitchFamily="34" charset="-128"/>
              </a:rPr>
            </a:br>
            <a:r>
              <a:rPr lang="de-DE" altLang="de-DE" sz="2800" dirty="0" smtClean="0">
                <a:solidFill>
                  <a:srgbClr val="5B9ED2"/>
                </a:solidFill>
                <a:latin typeface="Arial Narrow" panose="020B0606020202030204" pitchFamily="34" charset="0"/>
                <a:ea typeface="ＭＳ Ｐゴシック" panose="020B0600070205080204" pitchFamily="34" charset="-128"/>
              </a:rPr>
              <a:t>	(diözesane Liturgie, Bischöfliche Beauftragung)</a:t>
            </a:r>
          </a:p>
        </p:txBody>
      </p:sp>
    </p:spTree>
    <p:extLst>
      <p:ext uri="{BB962C8B-B14F-4D97-AF65-F5344CB8AC3E}">
        <p14:creationId xmlns:p14="http://schemas.microsoft.com/office/powerpoint/2010/main" val="2955876434"/>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1"/>
          <p:cNvSpPr>
            <a:spLocks noGrp="1" noChangeArrowheads="1"/>
          </p:cNvSpPr>
          <p:nvPr>
            <p:ph idx="1"/>
          </p:nvPr>
        </p:nvSpPr>
        <p:spPr bwMode="auto">
          <a:xfrm>
            <a:off x="272480" y="692696"/>
            <a:ext cx="9633520" cy="28931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indent="0">
              <a:spcBef>
                <a:spcPct val="0"/>
              </a:spcBef>
              <a:buFontTx/>
              <a:buNone/>
              <a:defRPr/>
            </a:pPr>
            <a:r>
              <a:rPr lang="de-DE" altLang="de-DE" sz="2800" b="1" dirty="0" smtClean="0">
                <a:solidFill>
                  <a:schemeClr val="bg2"/>
                </a:solidFill>
                <a:ea typeface="Times New Roman" panose="02020603050405020304" pitchFamily="18" charset="0"/>
                <a:cs typeface="Arial" panose="020B0604020202020204" pitchFamily="34" charset="0"/>
              </a:rPr>
              <a:t>Der Sterbesegen</a:t>
            </a:r>
          </a:p>
          <a:p>
            <a:pPr marL="0" indent="0">
              <a:spcBef>
                <a:spcPct val="0"/>
              </a:spcBef>
              <a:buFontTx/>
              <a:buNone/>
              <a:defRPr/>
            </a:pPr>
            <a:endParaRPr lang="de-DE" altLang="de-DE" sz="2800" b="1" dirty="0" smtClean="0">
              <a:solidFill>
                <a:schemeClr val="bg2"/>
              </a:solidFill>
              <a:latin typeface="Arial" panose="020B0604020202020204" pitchFamily="34" charset="0"/>
              <a:ea typeface="Times New Roman" panose="02020603050405020304" pitchFamily="18" charset="0"/>
              <a:cs typeface="Arial" panose="020B0604020202020204" pitchFamily="34" charset="0"/>
            </a:endParaRPr>
          </a:p>
          <a:p>
            <a:pPr marL="0" indent="0">
              <a:lnSpc>
                <a:spcPct val="150000"/>
              </a:lnSpc>
              <a:spcBef>
                <a:spcPct val="0"/>
              </a:spcBef>
              <a:buNone/>
              <a:defRPr/>
            </a:pPr>
            <a:endParaRPr lang="de-DE" altLang="de-DE" sz="2800" dirty="0" smtClean="0">
              <a:solidFill>
                <a:srgbClr val="5B9ED2"/>
              </a:solidFill>
              <a:ea typeface="Times New Roman" panose="02020603050405020304" pitchFamily="18" charset="0"/>
              <a:cs typeface="Arial" panose="020B0604020202020204" pitchFamily="34" charset="0"/>
            </a:endParaRPr>
          </a:p>
          <a:p>
            <a:pPr marL="0" indent="0">
              <a:lnSpc>
                <a:spcPct val="150000"/>
              </a:lnSpc>
              <a:spcBef>
                <a:spcPct val="0"/>
              </a:spcBef>
              <a:buNone/>
              <a:defRPr/>
            </a:pPr>
            <a:endParaRPr lang="de-DE" altLang="de-DE" sz="2800" dirty="0">
              <a:solidFill>
                <a:srgbClr val="5B9ED2"/>
              </a:solidFill>
              <a:ea typeface="Times New Roman" panose="02020603050405020304" pitchFamily="18" charset="0"/>
              <a:cs typeface="Arial" panose="020B0604020202020204" pitchFamily="34" charset="0"/>
            </a:endParaRPr>
          </a:p>
          <a:p>
            <a:pPr marL="0" indent="0">
              <a:lnSpc>
                <a:spcPct val="150000"/>
              </a:lnSpc>
              <a:spcBef>
                <a:spcPct val="0"/>
              </a:spcBef>
              <a:buNone/>
              <a:defRPr/>
            </a:pPr>
            <a:r>
              <a:rPr lang="de-DE" altLang="de-DE" sz="2800" dirty="0" smtClean="0">
                <a:solidFill>
                  <a:srgbClr val="5B9ED2"/>
                </a:solidFill>
                <a:ea typeface="Times New Roman" panose="02020603050405020304" pitchFamily="18" charset="0"/>
                <a:cs typeface="Arial" panose="020B0604020202020204" pitchFamily="34" charset="0"/>
              </a:rPr>
              <a:t>... ist aus der Praxis entstanden (Krankenhausseelsorge)</a:t>
            </a:r>
          </a:p>
        </p:txBody>
      </p:sp>
    </p:spTree>
    <p:extLst>
      <p:ext uri="{BB962C8B-B14F-4D97-AF65-F5344CB8AC3E}">
        <p14:creationId xmlns:p14="http://schemas.microsoft.com/office/powerpoint/2010/main" val="375782787"/>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1"/>
          <p:cNvSpPr>
            <a:spLocks noGrp="1" noChangeArrowheads="1"/>
          </p:cNvSpPr>
          <p:nvPr>
            <p:ph idx="1"/>
          </p:nvPr>
        </p:nvSpPr>
        <p:spPr bwMode="auto">
          <a:xfrm>
            <a:off x="272480" y="692696"/>
            <a:ext cx="9633520" cy="5786199"/>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indent="0">
              <a:spcBef>
                <a:spcPct val="0"/>
              </a:spcBef>
              <a:buFontTx/>
              <a:buNone/>
              <a:defRPr/>
            </a:pPr>
            <a:r>
              <a:rPr lang="de-DE" altLang="de-DE" sz="2000" dirty="0" smtClean="0">
                <a:solidFill>
                  <a:schemeClr val="bg2"/>
                </a:solidFill>
                <a:ea typeface="Times New Roman" panose="02020603050405020304" pitchFamily="18" charset="0"/>
                <a:cs typeface="Arial" panose="020B0604020202020204" pitchFamily="34" charset="0"/>
              </a:rPr>
              <a:t>Der Sterbesegen – eine wichtige Ergänzung zu den Sterbesakramenten:</a:t>
            </a:r>
            <a:endParaRPr lang="de-DE" altLang="de-DE" sz="2000" dirty="0" smtClean="0">
              <a:solidFill>
                <a:schemeClr val="bg2"/>
              </a:solidFill>
              <a:latin typeface="Arial" panose="020B0604020202020204" pitchFamily="34" charset="0"/>
              <a:ea typeface="Times New Roman" panose="02020603050405020304" pitchFamily="18" charset="0"/>
              <a:cs typeface="Arial" panose="020B0604020202020204" pitchFamily="34" charset="0"/>
            </a:endParaRPr>
          </a:p>
          <a:p>
            <a:pPr marL="0" indent="0">
              <a:lnSpc>
                <a:spcPct val="150000"/>
              </a:lnSpc>
              <a:spcBef>
                <a:spcPct val="0"/>
              </a:spcBef>
              <a:buFontTx/>
              <a:buNone/>
              <a:defRPr/>
            </a:pPr>
            <a:r>
              <a:rPr lang="de-DE" altLang="de-DE" sz="2800" b="1" dirty="0" smtClean="0">
                <a:solidFill>
                  <a:srgbClr val="5B9ED2"/>
                </a:solidFill>
                <a:ea typeface="Times New Roman" panose="02020603050405020304" pitchFamily="18" charset="0"/>
                <a:cs typeface="Arial" panose="020B0604020202020204" pitchFamily="34" charset="0"/>
              </a:rPr>
              <a:t>Die Krankensalbung – Das Gebet um Heilung</a:t>
            </a:r>
          </a:p>
          <a:p>
            <a:pPr marL="0" indent="0">
              <a:buNone/>
            </a:pPr>
            <a:r>
              <a:rPr lang="de-DE" sz="2000" i="1" dirty="0">
                <a:solidFill>
                  <a:schemeClr val="tx1">
                    <a:lumMod val="50000"/>
                    <a:lumOff val="50000"/>
                  </a:schemeClr>
                </a:solidFill>
              </a:rPr>
              <a:t>"Ist einer von euch krank? </a:t>
            </a:r>
            <a:r>
              <a:rPr lang="de-DE" sz="2000" i="1" dirty="0" smtClean="0">
                <a:solidFill>
                  <a:schemeClr val="tx1">
                    <a:lumMod val="50000"/>
                    <a:lumOff val="50000"/>
                  </a:schemeClr>
                </a:solidFill>
              </a:rPr>
              <a:t/>
            </a:r>
            <a:br>
              <a:rPr lang="de-DE" sz="2000" i="1" dirty="0" smtClean="0">
                <a:solidFill>
                  <a:schemeClr val="tx1">
                    <a:lumMod val="50000"/>
                    <a:lumOff val="50000"/>
                  </a:schemeClr>
                </a:solidFill>
              </a:rPr>
            </a:br>
            <a:r>
              <a:rPr lang="de-DE" sz="2000" i="1" dirty="0" smtClean="0">
                <a:solidFill>
                  <a:schemeClr val="tx1">
                    <a:lumMod val="50000"/>
                    <a:lumOff val="50000"/>
                  </a:schemeClr>
                </a:solidFill>
              </a:rPr>
              <a:t>Dann </a:t>
            </a:r>
            <a:r>
              <a:rPr lang="de-DE" sz="2000" i="1" dirty="0">
                <a:solidFill>
                  <a:schemeClr val="tx1">
                    <a:lumMod val="50000"/>
                    <a:lumOff val="50000"/>
                  </a:schemeClr>
                </a:solidFill>
              </a:rPr>
              <a:t>rufe er die Ältesten </a:t>
            </a:r>
            <a:r>
              <a:rPr lang="de-DE" sz="2000" i="1" dirty="0" smtClean="0">
                <a:solidFill>
                  <a:schemeClr val="tx1">
                    <a:lumMod val="50000"/>
                    <a:lumOff val="50000"/>
                  </a:schemeClr>
                </a:solidFill>
              </a:rPr>
              <a:t>der </a:t>
            </a:r>
            <a:r>
              <a:rPr lang="de-DE" sz="2000" i="1" dirty="0">
                <a:solidFill>
                  <a:schemeClr val="tx1">
                    <a:lumMod val="50000"/>
                    <a:lumOff val="50000"/>
                  </a:schemeClr>
                </a:solidFill>
              </a:rPr>
              <a:t>Gemeinde zu sich; </a:t>
            </a:r>
            <a:r>
              <a:rPr lang="de-DE" sz="2000" i="1" dirty="0" smtClean="0">
                <a:solidFill>
                  <a:schemeClr val="tx1">
                    <a:lumMod val="50000"/>
                    <a:lumOff val="50000"/>
                  </a:schemeClr>
                </a:solidFill>
              </a:rPr>
              <a:t/>
            </a:r>
            <a:br>
              <a:rPr lang="de-DE" sz="2000" i="1" dirty="0" smtClean="0">
                <a:solidFill>
                  <a:schemeClr val="tx1">
                    <a:lumMod val="50000"/>
                    <a:lumOff val="50000"/>
                  </a:schemeClr>
                </a:solidFill>
              </a:rPr>
            </a:br>
            <a:r>
              <a:rPr lang="de-DE" sz="2000" i="1" dirty="0" smtClean="0">
                <a:solidFill>
                  <a:schemeClr val="tx1">
                    <a:lumMod val="50000"/>
                    <a:lumOff val="50000"/>
                  </a:schemeClr>
                </a:solidFill>
              </a:rPr>
              <a:t>sie </a:t>
            </a:r>
            <a:r>
              <a:rPr lang="de-DE" sz="2000" i="1" dirty="0">
                <a:solidFill>
                  <a:schemeClr val="tx1">
                    <a:lumMod val="50000"/>
                    <a:lumOff val="50000"/>
                  </a:schemeClr>
                </a:solidFill>
              </a:rPr>
              <a:t>sollen Gebete über ihn sprechen </a:t>
            </a:r>
            <a:r>
              <a:rPr lang="de-DE" sz="2000" i="1" dirty="0" smtClean="0">
                <a:solidFill>
                  <a:schemeClr val="tx1">
                    <a:lumMod val="50000"/>
                    <a:lumOff val="50000"/>
                  </a:schemeClr>
                </a:solidFill>
              </a:rPr>
              <a:t>und </a:t>
            </a:r>
            <a:br>
              <a:rPr lang="de-DE" sz="2000" i="1" dirty="0" smtClean="0">
                <a:solidFill>
                  <a:schemeClr val="tx1">
                    <a:lumMod val="50000"/>
                    <a:lumOff val="50000"/>
                  </a:schemeClr>
                </a:solidFill>
              </a:rPr>
            </a:br>
            <a:r>
              <a:rPr lang="de-DE" sz="2000" i="1" dirty="0" smtClean="0">
                <a:solidFill>
                  <a:schemeClr val="tx1">
                    <a:lumMod val="50000"/>
                    <a:lumOff val="50000"/>
                  </a:schemeClr>
                </a:solidFill>
              </a:rPr>
              <a:t>ihn im </a:t>
            </a:r>
            <a:r>
              <a:rPr lang="de-DE" sz="2000" i="1" dirty="0">
                <a:solidFill>
                  <a:schemeClr val="tx1">
                    <a:lumMod val="50000"/>
                    <a:lumOff val="50000"/>
                  </a:schemeClr>
                </a:solidFill>
              </a:rPr>
              <a:t>Namen des Herrn mit Öl salben. </a:t>
            </a:r>
            <a:r>
              <a:rPr lang="de-DE" sz="2000" i="1" dirty="0" smtClean="0">
                <a:solidFill>
                  <a:schemeClr val="tx1">
                    <a:lumMod val="50000"/>
                    <a:lumOff val="50000"/>
                  </a:schemeClr>
                </a:solidFill>
              </a:rPr>
              <a:t/>
            </a:r>
            <a:br>
              <a:rPr lang="de-DE" sz="2000" i="1" dirty="0" smtClean="0">
                <a:solidFill>
                  <a:schemeClr val="tx1">
                    <a:lumMod val="50000"/>
                    <a:lumOff val="50000"/>
                  </a:schemeClr>
                </a:solidFill>
              </a:rPr>
            </a:br>
            <a:r>
              <a:rPr lang="de-DE" sz="2000" i="1" dirty="0" smtClean="0">
                <a:solidFill>
                  <a:schemeClr val="tx1">
                    <a:lumMod val="50000"/>
                    <a:lumOff val="50000"/>
                  </a:schemeClr>
                </a:solidFill>
              </a:rPr>
              <a:t>Das </a:t>
            </a:r>
            <a:r>
              <a:rPr lang="de-DE" sz="2000" i="1" dirty="0">
                <a:solidFill>
                  <a:schemeClr val="tx1">
                    <a:lumMod val="50000"/>
                    <a:lumOff val="50000"/>
                  </a:schemeClr>
                </a:solidFill>
              </a:rPr>
              <a:t>gläubige Gebet wird den Kranken retten, </a:t>
            </a:r>
            <a:r>
              <a:rPr lang="de-DE" sz="2000" i="1" dirty="0" smtClean="0">
                <a:solidFill>
                  <a:schemeClr val="tx1">
                    <a:lumMod val="50000"/>
                    <a:lumOff val="50000"/>
                  </a:schemeClr>
                </a:solidFill>
              </a:rPr>
              <a:t/>
            </a:r>
            <a:br>
              <a:rPr lang="de-DE" sz="2000" i="1" dirty="0" smtClean="0">
                <a:solidFill>
                  <a:schemeClr val="tx1">
                    <a:lumMod val="50000"/>
                    <a:lumOff val="50000"/>
                  </a:schemeClr>
                </a:solidFill>
              </a:rPr>
            </a:br>
            <a:r>
              <a:rPr lang="de-DE" sz="2000" i="1" dirty="0" smtClean="0">
                <a:solidFill>
                  <a:schemeClr val="tx1">
                    <a:lumMod val="50000"/>
                    <a:lumOff val="50000"/>
                  </a:schemeClr>
                </a:solidFill>
              </a:rPr>
              <a:t>und </a:t>
            </a:r>
            <a:r>
              <a:rPr lang="de-DE" sz="2000" i="1" dirty="0">
                <a:solidFill>
                  <a:schemeClr val="tx1">
                    <a:lumMod val="50000"/>
                    <a:lumOff val="50000"/>
                  </a:schemeClr>
                </a:solidFill>
              </a:rPr>
              <a:t>der Herr wird ihn aufrichten; </a:t>
            </a:r>
            <a:r>
              <a:rPr lang="de-DE" sz="2000" i="1" dirty="0" smtClean="0">
                <a:solidFill>
                  <a:schemeClr val="tx1">
                    <a:lumMod val="50000"/>
                    <a:lumOff val="50000"/>
                  </a:schemeClr>
                </a:solidFill>
              </a:rPr>
              <a:t/>
            </a:r>
            <a:br>
              <a:rPr lang="de-DE" sz="2000" i="1" dirty="0" smtClean="0">
                <a:solidFill>
                  <a:schemeClr val="tx1">
                    <a:lumMod val="50000"/>
                    <a:lumOff val="50000"/>
                  </a:schemeClr>
                </a:solidFill>
              </a:rPr>
            </a:br>
            <a:r>
              <a:rPr lang="de-DE" sz="2000" i="1" dirty="0" smtClean="0">
                <a:solidFill>
                  <a:schemeClr val="tx1">
                    <a:lumMod val="50000"/>
                    <a:lumOff val="50000"/>
                  </a:schemeClr>
                </a:solidFill>
              </a:rPr>
              <a:t>wenn </a:t>
            </a:r>
            <a:r>
              <a:rPr lang="de-DE" sz="2000" i="1" dirty="0">
                <a:solidFill>
                  <a:schemeClr val="tx1">
                    <a:lumMod val="50000"/>
                    <a:lumOff val="50000"/>
                  </a:schemeClr>
                </a:solidFill>
              </a:rPr>
              <a:t>er Sünden begangen hat, werden sie ihm vergeben." </a:t>
            </a:r>
            <a:r>
              <a:rPr lang="de-DE" sz="2000" i="1" dirty="0" smtClean="0">
                <a:solidFill>
                  <a:schemeClr val="tx1">
                    <a:lumMod val="50000"/>
                    <a:lumOff val="50000"/>
                  </a:schemeClr>
                </a:solidFill>
              </a:rPr>
              <a:t/>
            </a:r>
            <a:br>
              <a:rPr lang="de-DE" sz="2000" i="1" dirty="0" smtClean="0">
                <a:solidFill>
                  <a:schemeClr val="tx1">
                    <a:lumMod val="50000"/>
                    <a:lumOff val="50000"/>
                  </a:schemeClr>
                </a:solidFill>
              </a:rPr>
            </a:br>
            <a:r>
              <a:rPr lang="de-DE" sz="2000" i="1" dirty="0" smtClean="0">
                <a:solidFill>
                  <a:schemeClr val="tx1">
                    <a:lumMod val="50000"/>
                    <a:lumOff val="50000"/>
                  </a:schemeClr>
                </a:solidFill>
              </a:rPr>
              <a:t>(</a:t>
            </a:r>
            <a:r>
              <a:rPr lang="de-DE" sz="2000" i="1" dirty="0">
                <a:solidFill>
                  <a:schemeClr val="tx1">
                    <a:lumMod val="50000"/>
                    <a:lumOff val="50000"/>
                  </a:schemeClr>
                </a:solidFill>
              </a:rPr>
              <a:t>Jak 5,13-15) </a:t>
            </a:r>
            <a:endParaRPr lang="de-DE" sz="2000" i="1" dirty="0" smtClean="0">
              <a:solidFill>
                <a:schemeClr val="tx1">
                  <a:lumMod val="50000"/>
                  <a:lumOff val="50000"/>
                </a:schemeClr>
              </a:solidFill>
            </a:endParaRPr>
          </a:p>
          <a:p>
            <a:pPr>
              <a:buFont typeface="Wingdings" panose="05000000000000000000" pitchFamily="2" charset="2"/>
              <a:buChar char="§"/>
            </a:pPr>
            <a:endParaRPr lang="de-DE" sz="2000" dirty="0" smtClean="0"/>
          </a:p>
          <a:p>
            <a:pPr>
              <a:buFont typeface="Wingdings" panose="05000000000000000000" pitchFamily="2" charset="2"/>
              <a:buChar char="§"/>
            </a:pPr>
            <a:r>
              <a:rPr lang="de-DE" sz="2000" dirty="0" smtClean="0"/>
              <a:t>Christus </a:t>
            </a:r>
            <a:r>
              <a:rPr lang="de-DE" sz="2000" dirty="0"/>
              <a:t>selber tritt in der Person des Priesters ans </a:t>
            </a:r>
            <a:r>
              <a:rPr lang="de-DE" sz="2000" dirty="0" smtClean="0"/>
              <a:t>Krankenbett (sakramentales Zeichen)</a:t>
            </a:r>
          </a:p>
          <a:p>
            <a:pPr>
              <a:buFont typeface="Wingdings" panose="05000000000000000000" pitchFamily="2" charset="2"/>
              <a:buChar char="§"/>
            </a:pPr>
            <a:r>
              <a:rPr lang="de-DE" sz="2000" dirty="0" smtClean="0"/>
              <a:t>Bei </a:t>
            </a:r>
            <a:r>
              <a:rPr lang="de-DE" sz="2000" dirty="0"/>
              <a:t>der Krankensalbung </a:t>
            </a:r>
            <a:r>
              <a:rPr lang="de-DE" sz="2000" dirty="0" smtClean="0"/>
              <a:t>wird um </a:t>
            </a:r>
            <a:r>
              <a:rPr lang="de-DE" sz="2000" dirty="0"/>
              <a:t>Heilung </a:t>
            </a:r>
            <a:r>
              <a:rPr lang="de-DE" sz="2000" dirty="0" smtClean="0"/>
              <a:t>gebetet</a:t>
            </a:r>
          </a:p>
          <a:p>
            <a:pPr>
              <a:buFont typeface="Wingdings" panose="05000000000000000000" pitchFamily="2" charset="2"/>
              <a:buChar char="§"/>
            </a:pPr>
            <a:r>
              <a:rPr lang="de-DE" sz="2000" dirty="0" smtClean="0"/>
              <a:t>Die Krankensalbung kann mehrmals </a:t>
            </a:r>
            <a:r>
              <a:rPr lang="de-DE" sz="2000" dirty="0"/>
              <a:t>gefeiert </a:t>
            </a:r>
            <a:r>
              <a:rPr lang="de-DE" sz="2000" dirty="0" smtClean="0"/>
              <a:t>werden</a:t>
            </a:r>
          </a:p>
          <a:p>
            <a:pPr>
              <a:buFont typeface="Wingdings" panose="05000000000000000000" pitchFamily="2" charset="2"/>
              <a:buChar char="§"/>
            </a:pPr>
            <a:r>
              <a:rPr lang="de-DE" sz="2000" dirty="0" smtClean="0"/>
              <a:t>Sie soll </a:t>
            </a:r>
            <a:r>
              <a:rPr lang="de-DE" sz="2000" dirty="0"/>
              <a:t>wenn möglich nicht bis zur allerletzten Lebensphase hinausgeschoben </a:t>
            </a:r>
            <a:r>
              <a:rPr lang="de-DE" sz="2000" dirty="0" smtClean="0"/>
              <a:t>werden</a:t>
            </a:r>
          </a:p>
          <a:p>
            <a:pPr>
              <a:buFont typeface="Wingdings" panose="05000000000000000000" pitchFamily="2" charset="2"/>
              <a:buChar char="§"/>
            </a:pPr>
            <a:r>
              <a:rPr lang="de-DE" sz="2000" b="1" dirty="0" smtClean="0">
                <a:solidFill>
                  <a:srgbClr val="5B9ED2"/>
                </a:solidFill>
              </a:rPr>
              <a:t>Spender ist allein der Priester!</a:t>
            </a:r>
            <a:endParaRPr lang="de-DE" sz="2000" b="1" dirty="0">
              <a:solidFill>
                <a:srgbClr val="5B9ED2"/>
              </a:solidFill>
            </a:endParaRPr>
          </a:p>
        </p:txBody>
      </p:sp>
      <p:sp>
        <p:nvSpPr>
          <p:cNvPr id="3" name="Textfeld 2"/>
          <p:cNvSpPr txBox="1"/>
          <p:nvPr/>
        </p:nvSpPr>
        <p:spPr>
          <a:xfrm>
            <a:off x="6876161" y="4094796"/>
            <a:ext cx="2685351" cy="246221"/>
          </a:xfrm>
          <a:prstGeom prst="rect">
            <a:avLst/>
          </a:prstGeom>
          <a:noFill/>
        </p:spPr>
        <p:txBody>
          <a:bodyPr wrap="none" rtlCol="0">
            <a:spAutoFit/>
          </a:bodyPr>
          <a:lstStyle/>
          <a:p>
            <a:r>
              <a:rPr lang="de-DE" sz="1000" i="1" dirty="0"/>
              <a:t>Bild: Christine </a:t>
            </a:r>
            <a:r>
              <a:rPr lang="de-DE" sz="1000" i="1" dirty="0" smtClean="0"/>
              <a:t>Limmer / Pfarrbriefservice.de</a:t>
            </a:r>
            <a:endParaRPr lang="de-DE" sz="1000" b="1" dirty="0">
              <a:cs typeface="Arial" panose="020B0604020202020204" pitchFamily="34" charset="0"/>
            </a:endParaRPr>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6647" y="1844824"/>
            <a:ext cx="3388015" cy="2250249"/>
          </a:xfrm>
          <a:prstGeom prst="rect">
            <a:avLst/>
          </a:prstGeom>
        </p:spPr>
      </p:pic>
    </p:spTree>
    <p:extLst>
      <p:ext uri="{BB962C8B-B14F-4D97-AF65-F5344CB8AC3E}">
        <p14:creationId xmlns:p14="http://schemas.microsoft.com/office/powerpoint/2010/main" val="2241162639"/>
      </p:ext>
    </p:extLst>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1"/>
          <p:cNvSpPr>
            <a:spLocks noGrp="1" noChangeArrowheads="1"/>
          </p:cNvSpPr>
          <p:nvPr>
            <p:ph idx="1"/>
          </p:nvPr>
        </p:nvSpPr>
        <p:spPr bwMode="auto">
          <a:xfrm>
            <a:off x="272480" y="692696"/>
            <a:ext cx="9633520" cy="5847755"/>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indent="0">
              <a:spcBef>
                <a:spcPct val="0"/>
              </a:spcBef>
              <a:buFontTx/>
              <a:buNone/>
              <a:defRPr/>
            </a:pPr>
            <a:r>
              <a:rPr lang="de-DE" altLang="de-DE" sz="2000" dirty="0">
                <a:solidFill>
                  <a:schemeClr val="bg2"/>
                </a:solidFill>
                <a:ea typeface="Times New Roman" panose="02020603050405020304" pitchFamily="18" charset="0"/>
                <a:cs typeface="Arial" panose="020B0604020202020204" pitchFamily="34" charset="0"/>
              </a:rPr>
              <a:t>Der Sterbesegen – eine wichtige Ergänzung zu den Sterbesakramenten:</a:t>
            </a:r>
            <a:endParaRPr lang="de-DE" altLang="de-DE" sz="2000" dirty="0">
              <a:solidFill>
                <a:schemeClr val="bg2"/>
              </a:solidFill>
              <a:latin typeface="Arial" panose="020B0604020202020204" pitchFamily="34" charset="0"/>
              <a:ea typeface="Times New Roman" panose="02020603050405020304" pitchFamily="18" charset="0"/>
              <a:cs typeface="Arial" panose="020B0604020202020204" pitchFamily="34" charset="0"/>
            </a:endParaRPr>
          </a:p>
          <a:p>
            <a:pPr marL="0" indent="0">
              <a:lnSpc>
                <a:spcPct val="150000"/>
              </a:lnSpc>
              <a:spcBef>
                <a:spcPct val="0"/>
              </a:spcBef>
              <a:buFontTx/>
              <a:buNone/>
              <a:defRPr/>
            </a:pPr>
            <a:r>
              <a:rPr lang="de-DE" altLang="de-DE" sz="2800" b="1" dirty="0" smtClean="0">
                <a:solidFill>
                  <a:srgbClr val="5B9ED2"/>
                </a:solidFill>
                <a:ea typeface="Times New Roman" panose="02020603050405020304" pitchFamily="18" charset="0"/>
                <a:cs typeface="Arial" panose="020B0604020202020204" pitchFamily="34" charset="0"/>
              </a:rPr>
              <a:t>Die Wegzehrung – Stärkung mit den eucharistischen Gaben</a:t>
            </a:r>
          </a:p>
          <a:p>
            <a:pPr marL="0" indent="0">
              <a:buNone/>
            </a:pPr>
            <a:r>
              <a:rPr lang="de-DE" sz="2000" dirty="0" smtClean="0">
                <a:solidFill>
                  <a:schemeClr val="tx1">
                    <a:lumMod val="50000"/>
                    <a:lumOff val="50000"/>
                  </a:schemeClr>
                </a:solidFill>
              </a:rPr>
              <a:t>„</a:t>
            </a:r>
            <a:r>
              <a:rPr lang="de-DE" sz="2000" dirty="0">
                <a:solidFill>
                  <a:schemeClr val="tx1">
                    <a:lumMod val="50000"/>
                    <a:lumOff val="50000"/>
                  </a:schemeClr>
                </a:solidFill>
              </a:rPr>
              <a:t>Wer mein Fleisch isst und mein Blut trinkt, </a:t>
            </a:r>
            <a:r>
              <a:rPr lang="de-DE" sz="2000" dirty="0" smtClean="0">
                <a:solidFill>
                  <a:schemeClr val="tx1">
                    <a:lumMod val="50000"/>
                    <a:lumOff val="50000"/>
                  </a:schemeClr>
                </a:solidFill>
              </a:rPr>
              <a:t/>
            </a:r>
            <a:br>
              <a:rPr lang="de-DE" sz="2000" dirty="0" smtClean="0">
                <a:solidFill>
                  <a:schemeClr val="tx1">
                    <a:lumMod val="50000"/>
                    <a:lumOff val="50000"/>
                  </a:schemeClr>
                </a:solidFill>
              </a:rPr>
            </a:br>
            <a:r>
              <a:rPr lang="de-DE" sz="2000" dirty="0" smtClean="0">
                <a:solidFill>
                  <a:schemeClr val="tx1">
                    <a:lumMod val="50000"/>
                    <a:lumOff val="50000"/>
                  </a:schemeClr>
                </a:solidFill>
              </a:rPr>
              <a:t>hat </a:t>
            </a:r>
            <a:r>
              <a:rPr lang="de-DE" sz="2000" dirty="0">
                <a:solidFill>
                  <a:schemeClr val="tx1">
                    <a:lumMod val="50000"/>
                    <a:lumOff val="50000"/>
                  </a:schemeClr>
                </a:solidFill>
              </a:rPr>
              <a:t>das ewige Leben</a:t>
            </a:r>
            <a:r>
              <a:rPr lang="de-DE" sz="2000" dirty="0" smtClean="0">
                <a:solidFill>
                  <a:schemeClr val="tx1">
                    <a:lumMod val="50000"/>
                    <a:lumOff val="50000"/>
                  </a:schemeClr>
                </a:solidFill>
              </a:rPr>
              <a:t>,</a:t>
            </a:r>
            <a:br>
              <a:rPr lang="de-DE" sz="2000" dirty="0" smtClean="0">
                <a:solidFill>
                  <a:schemeClr val="tx1">
                    <a:lumMod val="50000"/>
                    <a:lumOff val="50000"/>
                  </a:schemeClr>
                </a:solidFill>
              </a:rPr>
            </a:br>
            <a:r>
              <a:rPr lang="de-DE" sz="2000" dirty="0" smtClean="0">
                <a:solidFill>
                  <a:schemeClr val="tx1">
                    <a:lumMod val="50000"/>
                    <a:lumOff val="50000"/>
                  </a:schemeClr>
                </a:solidFill>
              </a:rPr>
              <a:t>und </a:t>
            </a:r>
            <a:r>
              <a:rPr lang="de-DE" sz="2000" dirty="0">
                <a:solidFill>
                  <a:schemeClr val="tx1">
                    <a:lumMod val="50000"/>
                    <a:lumOff val="50000"/>
                  </a:schemeClr>
                </a:solidFill>
              </a:rPr>
              <a:t>ich werde ihn auferwecken am letzten Tag“ </a:t>
            </a:r>
            <a:r>
              <a:rPr lang="de-DE" sz="2000" dirty="0" smtClean="0">
                <a:solidFill>
                  <a:schemeClr val="tx1">
                    <a:lumMod val="50000"/>
                    <a:lumOff val="50000"/>
                  </a:schemeClr>
                </a:solidFill>
              </a:rPr>
              <a:t/>
            </a:r>
            <a:br>
              <a:rPr lang="de-DE" sz="2000" dirty="0" smtClean="0">
                <a:solidFill>
                  <a:schemeClr val="tx1">
                    <a:lumMod val="50000"/>
                    <a:lumOff val="50000"/>
                  </a:schemeClr>
                </a:solidFill>
              </a:rPr>
            </a:br>
            <a:r>
              <a:rPr lang="de-DE" sz="2000" dirty="0" smtClean="0">
                <a:solidFill>
                  <a:schemeClr val="tx1">
                    <a:lumMod val="50000"/>
                    <a:lumOff val="50000"/>
                  </a:schemeClr>
                </a:solidFill>
              </a:rPr>
              <a:t>(</a:t>
            </a:r>
            <a:r>
              <a:rPr lang="de-DE" sz="2000" dirty="0" err="1">
                <a:solidFill>
                  <a:schemeClr val="tx1">
                    <a:lumMod val="50000"/>
                    <a:lumOff val="50000"/>
                  </a:schemeClr>
                </a:solidFill>
              </a:rPr>
              <a:t>Joh</a:t>
            </a:r>
            <a:r>
              <a:rPr lang="de-DE" sz="2000" dirty="0">
                <a:solidFill>
                  <a:schemeClr val="tx1">
                    <a:lumMod val="50000"/>
                    <a:lumOff val="50000"/>
                  </a:schemeClr>
                </a:solidFill>
              </a:rPr>
              <a:t> 6,54) </a:t>
            </a:r>
            <a:endParaRPr lang="de-DE" sz="2000" dirty="0" smtClean="0">
              <a:solidFill>
                <a:schemeClr val="tx1">
                  <a:lumMod val="50000"/>
                  <a:lumOff val="50000"/>
                </a:schemeClr>
              </a:solidFill>
            </a:endParaRPr>
          </a:p>
          <a:p>
            <a:pPr marL="0" indent="0">
              <a:buNone/>
            </a:pPr>
            <a:endParaRPr lang="de-DE" sz="2000" dirty="0">
              <a:solidFill>
                <a:schemeClr val="tx1">
                  <a:lumMod val="50000"/>
                  <a:lumOff val="50000"/>
                </a:schemeClr>
              </a:solidFill>
            </a:endParaRPr>
          </a:p>
          <a:p>
            <a:pPr marL="0" indent="0">
              <a:buNone/>
            </a:pPr>
            <a:endParaRPr lang="de-DE" sz="2000" dirty="0" smtClean="0">
              <a:solidFill>
                <a:schemeClr val="tx1">
                  <a:lumMod val="50000"/>
                  <a:lumOff val="50000"/>
                </a:schemeClr>
              </a:solidFill>
            </a:endParaRPr>
          </a:p>
          <a:p>
            <a:pPr marL="0" indent="0">
              <a:buNone/>
            </a:pPr>
            <a:endParaRPr lang="de-DE" sz="2000" dirty="0">
              <a:solidFill>
                <a:schemeClr val="tx1">
                  <a:lumMod val="50000"/>
                  <a:lumOff val="50000"/>
                </a:schemeClr>
              </a:solidFill>
            </a:endParaRPr>
          </a:p>
          <a:p>
            <a:pPr marL="0" indent="0">
              <a:buNone/>
            </a:pPr>
            <a:endParaRPr lang="de-DE" sz="2000" dirty="0" smtClean="0">
              <a:solidFill>
                <a:schemeClr val="tx1">
                  <a:lumMod val="50000"/>
                  <a:lumOff val="50000"/>
                </a:schemeClr>
              </a:solidFill>
            </a:endParaRPr>
          </a:p>
          <a:p>
            <a:pPr>
              <a:buFont typeface="Wingdings" panose="05000000000000000000" pitchFamily="2" charset="2"/>
              <a:buChar char="§"/>
            </a:pPr>
            <a:r>
              <a:rPr lang="de-DE" sz="2000" dirty="0"/>
              <a:t>Beim Übergang vom Leben zum Tod sollen die Gläubigen durch die Wegzehrung mit den eucharistischen Gaben, dem Leib und Blut Christi, gestärkt werden. </a:t>
            </a:r>
            <a:endParaRPr lang="de-DE" sz="2000" dirty="0" smtClean="0"/>
          </a:p>
          <a:p>
            <a:pPr>
              <a:buFont typeface="Wingdings" panose="05000000000000000000" pitchFamily="2" charset="2"/>
              <a:buChar char="§"/>
            </a:pPr>
            <a:r>
              <a:rPr lang="de-DE" sz="2000" dirty="0" smtClean="0"/>
              <a:t>In </a:t>
            </a:r>
            <a:r>
              <a:rPr lang="de-DE" sz="2000" dirty="0"/>
              <a:t>der Spendung der Wegzehrung </a:t>
            </a:r>
            <a:r>
              <a:rPr lang="de-DE" sz="2000" dirty="0" smtClean="0"/>
              <a:t>wird die </a:t>
            </a:r>
            <a:r>
              <a:rPr lang="de-DE" sz="2000" dirty="0"/>
              <a:t>Auferstehungshoffnung zeichenhaft zum Ausdruck gebracht</a:t>
            </a:r>
            <a:r>
              <a:rPr lang="de-DE" sz="2000" dirty="0" smtClean="0"/>
              <a:t>.</a:t>
            </a:r>
            <a:endParaRPr lang="de-DE" sz="2000" dirty="0"/>
          </a:p>
          <a:p>
            <a:pPr>
              <a:buFont typeface="Wingdings" panose="05000000000000000000" pitchFamily="2" charset="2"/>
              <a:buChar char="§"/>
            </a:pPr>
            <a:r>
              <a:rPr lang="de-DE" sz="2000" b="1" dirty="0">
                <a:solidFill>
                  <a:srgbClr val="5B9ED2"/>
                </a:solidFill>
              </a:rPr>
              <a:t>Neben Priestern und Diakonen können auch beauftragte Kommunionhelfer/innen </a:t>
            </a:r>
            <a:r>
              <a:rPr lang="de-DE" sz="2000" b="1" dirty="0" smtClean="0">
                <a:solidFill>
                  <a:srgbClr val="5B9ED2"/>
                </a:solidFill>
              </a:rPr>
              <a:t/>
            </a:r>
            <a:br>
              <a:rPr lang="de-DE" sz="2000" b="1" dirty="0" smtClean="0">
                <a:solidFill>
                  <a:srgbClr val="5B9ED2"/>
                </a:solidFill>
              </a:rPr>
            </a:br>
            <a:r>
              <a:rPr lang="de-DE" sz="2000" b="1" dirty="0" smtClean="0">
                <a:solidFill>
                  <a:srgbClr val="5B9ED2"/>
                </a:solidFill>
              </a:rPr>
              <a:t>die Wegzehrung spenden</a:t>
            </a:r>
            <a:endParaRPr lang="de-DE" sz="2000" b="1" dirty="0">
              <a:solidFill>
                <a:srgbClr val="5B9ED2"/>
              </a:solidFill>
            </a:endParaRPr>
          </a:p>
        </p:txBody>
      </p:sp>
      <p:pic>
        <p:nvPicPr>
          <p:cNvPr id="4" name="Grafik 3"/>
          <p:cNvPicPr>
            <a:picLocks noChangeAspect="1"/>
          </p:cNvPicPr>
          <p:nvPr/>
        </p:nvPicPr>
        <p:blipFill rotWithShape="1">
          <a:blip r:embed="rId3">
            <a:extLst>
              <a:ext uri="{28A0092B-C50C-407E-A947-70E740481C1C}">
                <a14:useLocalDpi xmlns:a14="http://schemas.microsoft.com/office/drawing/2010/main" val="0"/>
              </a:ext>
            </a:extLst>
          </a:blip>
          <a:srcRect t="23750" b="21650"/>
          <a:stretch/>
        </p:blipFill>
        <p:spPr>
          <a:xfrm>
            <a:off x="6321152" y="1772816"/>
            <a:ext cx="3011026" cy="2465996"/>
          </a:xfrm>
          <a:prstGeom prst="rect">
            <a:avLst/>
          </a:prstGeom>
        </p:spPr>
      </p:pic>
    </p:spTree>
    <p:extLst>
      <p:ext uri="{BB962C8B-B14F-4D97-AF65-F5344CB8AC3E}">
        <p14:creationId xmlns:p14="http://schemas.microsoft.com/office/powerpoint/2010/main" val="2704164591"/>
      </p:ext>
    </p:extLst>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1"/>
          <p:cNvSpPr>
            <a:spLocks noGrp="1" noChangeArrowheads="1"/>
          </p:cNvSpPr>
          <p:nvPr>
            <p:ph idx="1"/>
          </p:nvPr>
        </p:nvSpPr>
        <p:spPr bwMode="auto">
          <a:xfrm>
            <a:off x="272480" y="692696"/>
            <a:ext cx="9633520" cy="5786199"/>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indent="0">
              <a:spcBef>
                <a:spcPct val="0"/>
              </a:spcBef>
              <a:buFontTx/>
              <a:buNone/>
              <a:defRPr/>
            </a:pPr>
            <a:r>
              <a:rPr lang="de-DE" altLang="de-DE" sz="2000" dirty="0">
                <a:solidFill>
                  <a:schemeClr val="bg2"/>
                </a:solidFill>
                <a:ea typeface="Times New Roman" panose="02020603050405020304" pitchFamily="18" charset="0"/>
                <a:cs typeface="Arial" panose="020B0604020202020204" pitchFamily="34" charset="0"/>
              </a:rPr>
              <a:t>Der Sterbesegen – eine wichtige Ergänzung zu den Sterbesakramenten:</a:t>
            </a:r>
            <a:endParaRPr lang="de-DE" altLang="de-DE" sz="2000" dirty="0">
              <a:solidFill>
                <a:schemeClr val="bg2"/>
              </a:solidFill>
              <a:latin typeface="Arial" panose="020B0604020202020204" pitchFamily="34" charset="0"/>
              <a:ea typeface="Times New Roman" panose="02020603050405020304" pitchFamily="18" charset="0"/>
              <a:cs typeface="Arial" panose="020B0604020202020204" pitchFamily="34" charset="0"/>
            </a:endParaRPr>
          </a:p>
          <a:p>
            <a:pPr marL="0" indent="0">
              <a:lnSpc>
                <a:spcPct val="150000"/>
              </a:lnSpc>
              <a:spcBef>
                <a:spcPct val="0"/>
              </a:spcBef>
              <a:buFontTx/>
              <a:buNone/>
              <a:defRPr/>
            </a:pPr>
            <a:r>
              <a:rPr lang="de-DE" altLang="de-DE" sz="2800" b="1" dirty="0" smtClean="0">
                <a:solidFill>
                  <a:srgbClr val="5B9ED2"/>
                </a:solidFill>
                <a:ea typeface="Times New Roman" panose="02020603050405020304" pitchFamily="18" charset="0"/>
                <a:cs typeface="Arial" panose="020B0604020202020204" pitchFamily="34" charset="0"/>
              </a:rPr>
              <a:t>Das Sakrament der Versöhnung</a:t>
            </a:r>
          </a:p>
          <a:p>
            <a:pPr marL="0" indent="0">
              <a:buNone/>
            </a:pPr>
            <a:r>
              <a:rPr lang="de-DE" sz="2000" dirty="0" smtClean="0">
                <a:solidFill>
                  <a:schemeClr val="tx1">
                    <a:lumMod val="50000"/>
                    <a:lumOff val="50000"/>
                  </a:schemeClr>
                </a:solidFill>
              </a:rPr>
              <a:t>Jesus sagte zu seinen Jüngern: Friede sei mit euch! </a:t>
            </a:r>
            <a:br>
              <a:rPr lang="de-DE" sz="2000" dirty="0" smtClean="0">
                <a:solidFill>
                  <a:schemeClr val="tx1">
                    <a:lumMod val="50000"/>
                    <a:lumOff val="50000"/>
                  </a:schemeClr>
                </a:solidFill>
              </a:rPr>
            </a:br>
            <a:r>
              <a:rPr lang="de-DE" sz="2000" dirty="0" smtClean="0">
                <a:solidFill>
                  <a:schemeClr val="tx1">
                    <a:lumMod val="50000"/>
                    <a:lumOff val="50000"/>
                  </a:schemeClr>
                </a:solidFill>
              </a:rPr>
              <a:t>Wie mich der Vater gesandt hat, so sende ich euch! </a:t>
            </a:r>
            <a:br>
              <a:rPr lang="de-DE" sz="2000" dirty="0" smtClean="0">
                <a:solidFill>
                  <a:schemeClr val="tx1">
                    <a:lumMod val="50000"/>
                    <a:lumOff val="50000"/>
                  </a:schemeClr>
                </a:solidFill>
              </a:rPr>
            </a:br>
            <a:r>
              <a:rPr lang="de-DE" sz="2000" dirty="0" smtClean="0">
                <a:solidFill>
                  <a:schemeClr val="tx1">
                    <a:lumMod val="50000"/>
                    <a:lumOff val="50000"/>
                  </a:schemeClr>
                </a:solidFill>
              </a:rPr>
              <a:t>Empfangt den Heiligen Geist! Wem ihr die Sünden vergebt, </a:t>
            </a:r>
            <a:br>
              <a:rPr lang="de-DE" sz="2000" dirty="0" smtClean="0">
                <a:solidFill>
                  <a:schemeClr val="tx1">
                    <a:lumMod val="50000"/>
                    <a:lumOff val="50000"/>
                  </a:schemeClr>
                </a:solidFill>
              </a:rPr>
            </a:br>
            <a:r>
              <a:rPr lang="de-DE" sz="2000" dirty="0" smtClean="0">
                <a:solidFill>
                  <a:schemeClr val="tx1">
                    <a:lumMod val="50000"/>
                    <a:lumOff val="50000"/>
                  </a:schemeClr>
                </a:solidFill>
              </a:rPr>
              <a:t>dem sind sie vergeben; wem ihr die Vergebung verweigert, </a:t>
            </a:r>
            <a:br>
              <a:rPr lang="de-DE" sz="2000" dirty="0" smtClean="0">
                <a:solidFill>
                  <a:schemeClr val="tx1">
                    <a:lumMod val="50000"/>
                    <a:lumOff val="50000"/>
                  </a:schemeClr>
                </a:solidFill>
              </a:rPr>
            </a:br>
            <a:r>
              <a:rPr lang="de-DE" sz="2000" dirty="0" smtClean="0">
                <a:solidFill>
                  <a:schemeClr val="tx1">
                    <a:lumMod val="50000"/>
                    <a:lumOff val="50000"/>
                  </a:schemeClr>
                </a:solidFill>
              </a:rPr>
              <a:t>dem ist sie verweigert.“ </a:t>
            </a:r>
            <a:br>
              <a:rPr lang="de-DE" sz="2000" dirty="0" smtClean="0">
                <a:solidFill>
                  <a:schemeClr val="tx1">
                    <a:lumMod val="50000"/>
                    <a:lumOff val="50000"/>
                  </a:schemeClr>
                </a:solidFill>
              </a:rPr>
            </a:br>
            <a:r>
              <a:rPr lang="de-DE" sz="2000" dirty="0" smtClean="0">
                <a:solidFill>
                  <a:schemeClr val="tx1">
                    <a:lumMod val="50000"/>
                    <a:lumOff val="50000"/>
                  </a:schemeClr>
                </a:solidFill>
              </a:rPr>
              <a:t>(</a:t>
            </a:r>
            <a:r>
              <a:rPr lang="de-DE" sz="2000" dirty="0" err="1" smtClean="0">
                <a:solidFill>
                  <a:schemeClr val="tx1">
                    <a:lumMod val="50000"/>
                    <a:lumOff val="50000"/>
                  </a:schemeClr>
                </a:solidFill>
              </a:rPr>
              <a:t>Joh</a:t>
            </a:r>
            <a:r>
              <a:rPr lang="de-DE" sz="2000" dirty="0" smtClean="0">
                <a:solidFill>
                  <a:schemeClr val="tx1">
                    <a:lumMod val="50000"/>
                    <a:lumOff val="50000"/>
                  </a:schemeClr>
                </a:solidFill>
              </a:rPr>
              <a:t> 20,21-23)</a:t>
            </a:r>
          </a:p>
          <a:p>
            <a:pPr marL="0" indent="0">
              <a:buNone/>
            </a:pPr>
            <a:endParaRPr lang="de-DE" sz="2000" dirty="0">
              <a:solidFill>
                <a:schemeClr val="tx1">
                  <a:lumMod val="50000"/>
                  <a:lumOff val="50000"/>
                </a:schemeClr>
              </a:solidFill>
            </a:endParaRPr>
          </a:p>
          <a:p>
            <a:pPr marL="0" indent="0">
              <a:buNone/>
            </a:pPr>
            <a:endParaRPr lang="de-DE" sz="2000" dirty="0" smtClean="0">
              <a:solidFill>
                <a:schemeClr val="tx1">
                  <a:lumMod val="50000"/>
                  <a:lumOff val="50000"/>
                </a:schemeClr>
              </a:solidFill>
            </a:endParaRPr>
          </a:p>
          <a:p>
            <a:pPr marL="0" indent="0">
              <a:buNone/>
            </a:pPr>
            <a:endParaRPr lang="de-DE" sz="2000" dirty="0" smtClean="0">
              <a:solidFill>
                <a:schemeClr val="tx1">
                  <a:lumMod val="50000"/>
                  <a:lumOff val="50000"/>
                </a:schemeClr>
              </a:solidFill>
            </a:endParaRPr>
          </a:p>
          <a:p>
            <a:pPr>
              <a:buFont typeface="Wingdings" panose="05000000000000000000" pitchFamily="2" charset="2"/>
              <a:buChar char="§"/>
            </a:pPr>
            <a:r>
              <a:rPr lang="de-DE" sz="2000" dirty="0" smtClean="0"/>
              <a:t>Manches von dem, was Menschen in der letzten Phase </a:t>
            </a:r>
            <a:br>
              <a:rPr lang="de-DE" sz="2000" dirty="0" smtClean="0"/>
            </a:br>
            <a:r>
              <a:rPr lang="de-DE" sz="2000" dirty="0" smtClean="0"/>
              <a:t>ihres Lebens belastet, wollen sie nicht ihren Angehörigen</a:t>
            </a:r>
            <a:br>
              <a:rPr lang="de-DE" sz="2000" dirty="0" smtClean="0"/>
            </a:br>
            <a:r>
              <a:rPr lang="de-DE" sz="2000" dirty="0" smtClean="0"/>
              <a:t>anvertrauen. </a:t>
            </a:r>
          </a:p>
          <a:p>
            <a:pPr>
              <a:buFont typeface="Wingdings" panose="05000000000000000000" pitchFamily="2" charset="2"/>
              <a:buChar char="§"/>
            </a:pPr>
            <a:r>
              <a:rPr lang="de-DE" sz="2000" dirty="0" smtClean="0"/>
              <a:t>Manche wünschen sich, dass sie durch einen Priester von </a:t>
            </a:r>
            <a:r>
              <a:rPr lang="de-DE" sz="2000" dirty="0"/>
              <a:t>ihrer Schuld </a:t>
            </a:r>
            <a:r>
              <a:rPr lang="de-DE" sz="2000" dirty="0" smtClean="0"/>
              <a:t>losgesprochen werden.</a:t>
            </a:r>
            <a:endParaRPr lang="de-DE" sz="2000" dirty="0"/>
          </a:p>
          <a:p>
            <a:pPr>
              <a:buFont typeface="Wingdings" panose="05000000000000000000" pitchFamily="2" charset="2"/>
              <a:buChar char="§"/>
            </a:pPr>
            <a:r>
              <a:rPr lang="de-DE" sz="2000" b="1" dirty="0">
                <a:solidFill>
                  <a:srgbClr val="5B9ED2"/>
                </a:solidFill>
              </a:rPr>
              <a:t>Spender ist allein der Priester!</a:t>
            </a:r>
          </a:p>
        </p:txBody>
      </p:sp>
      <p:pic>
        <p:nvPicPr>
          <p:cNvPr id="1026" name="Picture 2" descr="Stola (Violet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5167" y="1268760"/>
            <a:ext cx="2432762" cy="3240360"/>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p:cNvSpPr txBox="1"/>
          <p:nvPr/>
        </p:nvSpPr>
        <p:spPr>
          <a:xfrm>
            <a:off x="6876161" y="4565599"/>
            <a:ext cx="2590774" cy="246221"/>
          </a:xfrm>
          <a:prstGeom prst="rect">
            <a:avLst/>
          </a:prstGeom>
          <a:noFill/>
        </p:spPr>
        <p:txBody>
          <a:bodyPr wrap="none" rtlCol="0">
            <a:spAutoFit/>
          </a:bodyPr>
          <a:lstStyle/>
          <a:p>
            <a:r>
              <a:rPr lang="de-DE" sz="1000" i="1" dirty="0"/>
              <a:t>Bild: </a:t>
            </a:r>
            <a:r>
              <a:rPr lang="de-DE" sz="1000" dirty="0" smtClean="0"/>
              <a:t>Christof Stracke </a:t>
            </a:r>
            <a:r>
              <a:rPr lang="de-DE" sz="1000" i="1" dirty="0" smtClean="0"/>
              <a:t>/ Pfarrbriefservice.de</a:t>
            </a:r>
            <a:endParaRPr lang="de-DE" sz="1000" b="1" dirty="0">
              <a:cs typeface="Arial" panose="020B0604020202020204" pitchFamily="34" charset="0"/>
            </a:endParaRPr>
          </a:p>
        </p:txBody>
      </p:sp>
    </p:spTree>
    <p:extLst>
      <p:ext uri="{BB962C8B-B14F-4D97-AF65-F5344CB8AC3E}">
        <p14:creationId xmlns:p14="http://schemas.microsoft.com/office/powerpoint/2010/main" val="914121779"/>
      </p:ext>
    </p:extLst>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1"/>
          <p:cNvSpPr>
            <a:spLocks noGrp="1" noChangeArrowheads="1"/>
          </p:cNvSpPr>
          <p:nvPr>
            <p:ph idx="1"/>
          </p:nvPr>
        </p:nvSpPr>
        <p:spPr bwMode="auto">
          <a:xfrm>
            <a:off x="920552" y="266463"/>
            <a:ext cx="9633520" cy="6210931"/>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marL="0" indent="0">
              <a:spcBef>
                <a:spcPct val="0"/>
              </a:spcBef>
              <a:buFontTx/>
              <a:buNone/>
              <a:defRPr/>
            </a:pPr>
            <a:r>
              <a:rPr lang="de-DE" sz="2800" b="1" dirty="0" smtClean="0">
                <a:solidFill>
                  <a:schemeClr val="bg1">
                    <a:lumMod val="50000"/>
                  </a:schemeClr>
                </a:solidFill>
              </a:rPr>
              <a:t>Feier </a:t>
            </a:r>
            <a:r>
              <a:rPr lang="de-DE" sz="2800" b="1" dirty="0">
                <a:solidFill>
                  <a:schemeClr val="bg1">
                    <a:lumMod val="50000"/>
                  </a:schemeClr>
                </a:solidFill>
              </a:rPr>
              <a:t>des </a:t>
            </a:r>
            <a:r>
              <a:rPr lang="de-DE" sz="2800" b="1" dirty="0" smtClean="0">
                <a:solidFill>
                  <a:schemeClr val="bg1">
                    <a:lumMod val="50000"/>
                  </a:schemeClr>
                </a:solidFill>
              </a:rPr>
              <a:t>Sterbesegens (Grundform)</a:t>
            </a:r>
            <a:endParaRPr lang="de-DE" sz="2800" b="1" dirty="0">
              <a:solidFill>
                <a:schemeClr val="bg1">
                  <a:lumMod val="50000"/>
                </a:schemeClr>
              </a:solidFill>
            </a:endParaRPr>
          </a:p>
          <a:p>
            <a:pPr marL="0" indent="0">
              <a:buNone/>
            </a:pPr>
            <a:r>
              <a:rPr lang="de-DE" sz="2200" i="1" dirty="0" smtClean="0">
                <a:solidFill>
                  <a:schemeClr val="tx1">
                    <a:lumMod val="50000"/>
                    <a:lumOff val="50000"/>
                  </a:schemeClr>
                </a:solidFill>
              </a:rPr>
              <a:t>Vorbemerkungen</a:t>
            </a:r>
            <a:endParaRPr lang="de-DE" sz="2200" i="1" dirty="0">
              <a:solidFill>
                <a:schemeClr val="tx1">
                  <a:lumMod val="50000"/>
                  <a:lumOff val="50000"/>
                </a:schemeClr>
              </a:solidFill>
            </a:endParaRPr>
          </a:p>
          <a:p>
            <a:pPr marL="0" indent="0">
              <a:buNone/>
            </a:pPr>
            <a:r>
              <a:rPr lang="de-DE" sz="2200" b="1" dirty="0" smtClean="0">
                <a:solidFill>
                  <a:srgbClr val="5B9ED2"/>
                </a:solidFill>
              </a:rPr>
              <a:t>Kreuzzeichen</a:t>
            </a:r>
            <a:endParaRPr lang="de-DE" sz="2200" b="1" dirty="0">
              <a:solidFill>
                <a:srgbClr val="5B9ED2"/>
              </a:solidFill>
            </a:endParaRPr>
          </a:p>
          <a:p>
            <a:pPr marL="0" indent="0">
              <a:buNone/>
            </a:pPr>
            <a:r>
              <a:rPr lang="de-DE" sz="2200" b="1" dirty="0" smtClean="0">
                <a:solidFill>
                  <a:srgbClr val="5B9ED2"/>
                </a:solidFill>
              </a:rPr>
              <a:t>Einführung</a:t>
            </a:r>
            <a:endParaRPr lang="de-DE" sz="2200" b="1" dirty="0">
              <a:solidFill>
                <a:srgbClr val="5B9ED2"/>
              </a:solidFill>
            </a:endParaRPr>
          </a:p>
          <a:p>
            <a:pPr marL="0" indent="0">
              <a:buNone/>
            </a:pPr>
            <a:r>
              <a:rPr lang="de-DE" sz="2200" b="1" dirty="0" smtClean="0">
                <a:solidFill>
                  <a:srgbClr val="5B9ED2"/>
                </a:solidFill>
              </a:rPr>
              <a:t>Kyrie</a:t>
            </a:r>
            <a:endParaRPr lang="de-DE" sz="2200" b="1" dirty="0">
              <a:solidFill>
                <a:srgbClr val="5B9ED2"/>
              </a:solidFill>
            </a:endParaRPr>
          </a:p>
          <a:p>
            <a:pPr marL="0" indent="0">
              <a:buNone/>
            </a:pPr>
            <a:r>
              <a:rPr lang="de-DE" sz="2200" b="1" dirty="0" smtClean="0">
                <a:solidFill>
                  <a:srgbClr val="5B9ED2"/>
                </a:solidFill>
              </a:rPr>
              <a:t>Gebet</a:t>
            </a:r>
          </a:p>
          <a:p>
            <a:pPr marL="0" indent="0">
              <a:buNone/>
            </a:pPr>
            <a:endParaRPr lang="de-DE" sz="2200" b="1" dirty="0">
              <a:solidFill>
                <a:srgbClr val="5B9ED2"/>
              </a:solidFill>
            </a:endParaRPr>
          </a:p>
          <a:p>
            <a:pPr marL="0" indent="0">
              <a:buNone/>
            </a:pPr>
            <a:r>
              <a:rPr lang="de-DE" sz="2200" b="1" dirty="0" smtClean="0">
                <a:solidFill>
                  <a:srgbClr val="5B9ED2"/>
                </a:solidFill>
              </a:rPr>
              <a:t>Schriftlesung </a:t>
            </a:r>
            <a:r>
              <a:rPr lang="de-DE" sz="2200" b="1" dirty="0">
                <a:solidFill>
                  <a:srgbClr val="5B9ED2"/>
                </a:solidFill>
              </a:rPr>
              <a:t>/ Schriftwort</a:t>
            </a:r>
          </a:p>
          <a:p>
            <a:pPr marL="0" indent="0">
              <a:buNone/>
            </a:pPr>
            <a:r>
              <a:rPr lang="de-DE" sz="2200" b="1" dirty="0" smtClean="0">
                <a:solidFill>
                  <a:srgbClr val="5B9ED2"/>
                </a:solidFill>
              </a:rPr>
              <a:t>Erinnerung</a:t>
            </a:r>
            <a:endParaRPr lang="de-DE" sz="2200" b="1" dirty="0">
              <a:solidFill>
                <a:srgbClr val="5B9ED2"/>
              </a:solidFill>
            </a:endParaRPr>
          </a:p>
          <a:p>
            <a:pPr marL="0" indent="0">
              <a:buNone/>
            </a:pPr>
            <a:r>
              <a:rPr lang="de-DE" sz="2200" b="1" dirty="0" smtClean="0">
                <a:solidFill>
                  <a:srgbClr val="5B9ED2"/>
                </a:solidFill>
              </a:rPr>
              <a:t>Segen</a:t>
            </a:r>
            <a:endParaRPr lang="de-DE" sz="2200" b="1" dirty="0">
              <a:solidFill>
                <a:srgbClr val="5B9ED2"/>
              </a:solidFill>
            </a:endParaRPr>
          </a:p>
          <a:p>
            <a:pPr marL="0" indent="0">
              <a:buNone/>
            </a:pPr>
            <a:r>
              <a:rPr lang="de-DE" sz="2200" b="1" dirty="0" smtClean="0">
                <a:solidFill>
                  <a:srgbClr val="5B9ED2"/>
                </a:solidFill>
              </a:rPr>
              <a:t>Einladung </a:t>
            </a:r>
            <a:r>
              <a:rPr lang="de-DE" sz="2200" b="1" dirty="0">
                <a:solidFill>
                  <a:srgbClr val="5B9ED2"/>
                </a:solidFill>
              </a:rPr>
              <a:t>zum </a:t>
            </a:r>
            <a:r>
              <a:rPr lang="de-DE" sz="2200" b="1" dirty="0" smtClean="0">
                <a:solidFill>
                  <a:srgbClr val="5B9ED2"/>
                </a:solidFill>
              </a:rPr>
              <a:t>Segnen</a:t>
            </a:r>
          </a:p>
          <a:p>
            <a:pPr marL="0" indent="0">
              <a:buNone/>
            </a:pPr>
            <a:endParaRPr lang="de-DE" sz="2200" b="1" dirty="0">
              <a:solidFill>
                <a:srgbClr val="5B9ED2"/>
              </a:solidFill>
            </a:endParaRPr>
          </a:p>
          <a:p>
            <a:pPr marL="0" indent="0">
              <a:buNone/>
            </a:pPr>
            <a:r>
              <a:rPr lang="de-DE" sz="2200" b="1" dirty="0" smtClean="0">
                <a:solidFill>
                  <a:srgbClr val="5B9ED2"/>
                </a:solidFill>
              </a:rPr>
              <a:t>Vaterunser</a:t>
            </a:r>
            <a:endParaRPr lang="de-DE" sz="2200" b="1" dirty="0">
              <a:solidFill>
                <a:srgbClr val="5B9ED2"/>
              </a:solidFill>
            </a:endParaRPr>
          </a:p>
          <a:p>
            <a:pPr marL="0" indent="0">
              <a:buNone/>
            </a:pPr>
            <a:r>
              <a:rPr lang="de-DE" sz="2200" b="1" dirty="0" smtClean="0">
                <a:solidFill>
                  <a:srgbClr val="5B9ED2"/>
                </a:solidFill>
              </a:rPr>
              <a:t>Segen </a:t>
            </a:r>
            <a:r>
              <a:rPr lang="de-DE" sz="2200" b="1" dirty="0">
                <a:solidFill>
                  <a:srgbClr val="5B9ED2"/>
                </a:solidFill>
              </a:rPr>
              <a:t>für die Angehörigen / Abschlusssegen</a:t>
            </a:r>
          </a:p>
          <a:p>
            <a:pPr marL="0" indent="0">
              <a:buNone/>
            </a:pPr>
            <a:r>
              <a:rPr lang="de-DE" sz="2200" b="1" dirty="0" smtClean="0">
                <a:solidFill>
                  <a:srgbClr val="5B9ED2"/>
                </a:solidFill>
              </a:rPr>
              <a:t>[</a:t>
            </a:r>
            <a:r>
              <a:rPr lang="de-DE" sz="2200" b="1" dirty="0">
                <a:solidFill>
                  <a:srgbClr val="5B9ED2"/>
                </a:solidFill>
              </a:rPr>
              <a:t>Mariengruß / Marienlied – fakultativ] </a:t>
            </a:r>
          </a:p>
        </p:txBody>
      </p:sp>
    </p:spTree>
    <p:extLst>
      <p:ext uri="{BB962C8B-B14F-4D97-AF65-F5344CB8AC3E}">
        <p14:creationId xmlns:p14="http://schemas.microsoft.com/office/powerpoint/2010/main" val="3178063577"/>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08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608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608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08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608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608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608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608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6083">
                                            <p:txEl>
                                              <p:pRg st="12" end="12"/>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6083">
                                            <p:txEl>
                                              <p:pRg st="13" end="13"/>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608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uiExpand="1" build="p"/>
    </p:bldLst>
  </p:timing>
</p:sld>
</file>

<file path=ppt/theme/theme1.xml><?xml version="1.0" encoding="utf-8"?>
<a:theme xmlns:a="http://schemas.openxmlformats.org/drawingml/2006/main" name="1_Diözeanes Forum">
  <a:themeElements>
    <a:clrScheme name="1_Diözeanes Foru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iözeanes Forum">
      <a:majorFont>
        <a:latin typeface="Arial Narrow"/>
        <a:ea typeface=""/>
        <a:cs typeface=""/>
      </a:majorFont>
      <a:minorFont>
        <a:latin typeface="Arial Narrow"/>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iözeanes Foru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özeanes Foru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iözeanes Foru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iözeanes Foru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iözeanes Foru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iözeanes Foru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iözeanes Foru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iözeanes Foru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iözeanes Foru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iözeanes Foru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iözeanes Foru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iözeanes Foru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iözeanes Forum">
  <a:themeElements>
    <a:clrScheme name="1_Diözeanes Foru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iözeanes Forum">
      <a:majorFont>
        <a:latin typeface="Arial Narrow"/>
        <a:ea typeface=""/>
        <a:cs typeface=""/>
      </a:majorFont>
      <a:minorFont>
        <a:latin typeface="Arial Narrow"/>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iözeanes Foru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özeanes Foru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iözeanes Foru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iözeanes Foru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iözeanes Foru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iözeanes Foru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iözeanes Foru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iözeanes Foru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iözeanes Foru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iözeanes Foru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iözeanes Foru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iözeanes Foru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iözeanes Forum">
  <a:themeElements>
    <a:clrScheme name="1_Diözeanes Foru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iözeanes Forum">
      <a:majorFont>
        <a:latin typeface="Arial Narrow"/>
        <a:ea typeface=""/>
        <a:cs typeface=""/>
      </a:majorFont>
      <a:minorFont>
        <a:latin typeface="Arial Narrow"/>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iözeanes Foru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iözeanes Foru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iözeanes Foru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iözeanes Foru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iözeanes Foru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iözeanes Foru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iözeanes Foru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iözeanes Foru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iözeanes Foru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iözeanes Foru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iözeanes Foru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iözeanes Foru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1704</Words>
  <Application>Microsoft Office PowerPoint</Application>
  <PresentationFormat>A4-Papier (210x297 mm)</PresentationFormat>
  <Paragraphs>240</Paragraphs>
  <Slides>15</Slides>
  <Notes>15</Notes>
  <HiddenSlides>0</HiddenSlides>
  <MMClips>0</MMClips>
  <ScaleCrop>false</ScaleCrop>
  <HeadingPairs>
    <vt:vector size="6" baseType="variant">
      <vt:variant>
        <vt:lpstr>Verwendete Schriftarten</vt:lpstr>
      </vt:variant>
      <vt:variant>
        <vt:i4>7</vt:i4>
      </vt:variant>
      <vt:variant>
        <vt:lpstr>Design</vt:lpstr>
      </vt:variant>
      <vt:variant>
        <vt:i4>3</vt:i4>
      </vt:variant>
      <vt:variant>
        <vt:lpstr>Folientitel</vt:lpstr>
      </vt:variant>
      <vt:variant>
        <vt:i4>15</vt:i4>
      </vt:variant>
    </vt:vector>
  </HeadingPairs>
  <TitlesOfParts>
    <vt:vector size="25" baseType="lpstr">
      <vt:lpstr>ＭＳ Ｐゴシック</vt:lpstr>
      <vt:lpstr>Arial</vt:lpstr>
      <vt:lpstr>Arial Narrow</vt:lpstr>
      <vt:lpstr>Calibri</vt:lpstr>
      <vt:lpstr>Geneva</vt:lpstr>
      <vt:lpstr>Times New Roman</vt:lpstr>
      <vt:lpstr>Wingdings</vt:lpstr>
      <vt:lpstr>1_Diözeanes Forum</vt:lpstr>
      <vt:lpstr>2_Diözeanes Forum</vt:lpstr>
      <vt:lpstr>3_Diözeanes Forum</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Paulinus Verlag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Manuela de Comin</dc:creator>
  <cp:lastModifiedBy>Clemens Schirmer</cp:lastModifiedBy>
  <cp:revision>213</cp:revision>
  <cp:lastPrinted>2016-06-30T12:32:22Z</cp:lastPrinted>
  <dcterms:created xsi:type="dcterms:W3CDTF">2010-02-05T07:25:21Z</dcterms:created>
  <dcterms:modified xsi:type="dcterms:W3CDTF">2016-11-30T11:12:17Z</dcterms:modified>
</cp:coreProperties>
</file>